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6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3"/>
    <p:restoredTop sz="94692"/>
  </p:normalViewPr>
  <p:slideViewPr>
    <p:cSldViewPr snapToGrid="0">
      <p:cViewPr varScale="1">
        <p:scale>
          <a:sx n="106" d="100"/>
          <a:sy n="106" d="100"/>
        </p:scale>
        <p:origin x="8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E88075-40A8-C541-9BF4-5BAA3B887221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A93278-7496-AC4C-BB01-40B84C43A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7134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A93278-7496-AC4C-BB01-40B84C43A0D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805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40072F-45EA-7B49-AE15-580B5E892B3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168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2D385-76D6-B028-9949-48FB5CE840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A00E53-3A29-BEC6-5727-4CFAF838D6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CC8550-ECDC-52A8-2E16-872FBA42D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E4FB-B9EB-974B-B834-81360D8455B6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5BEA5-0495-6F13-F518-8A0FEA62A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658447-F63C-E7F1-CA58-C17BB7A6E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0129-27E3-D44D-A108-32F96033AE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613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F5FF4-8938-E200-3B41-63D4B87B1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0E5DB-EF2C-A9B0-0DA9-973949808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62EFB5-4C54-C7EF-664A-AC7AFFFC3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E4FB-B9EB-974B-B834-81360D8455B6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D7CEA-002D-0DBC-2D39-7A08CDDA8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1F3B1-A1FA-C4AE-7FF5-29FC6CE5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0129-27E3-D44D-A108-32F96033AE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363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EFBF0-7EC8-6E44-9689-FC439E8E8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792B28-171F-8A06-C7FB-090508AD64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C9A068-BE83-3830-8EC4-580565122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E4FB-B9EB-974B-B834-81360D8455B6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C567B-99E7-4BBA-FE8B-A589D2A1C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CFD3AD-C77F-11E7-DFC5-D6EE1461F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0129-27E3-D44D-A108-32F96033AE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6473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BFD7D-EEA0-FA2F-8146-B8E01BED0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601EC-FD53-A87E-D048-EF4E945EA0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DE3CA3-6396-2A47-4622-280D1AE76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3C6F8F-CD87-1A91-16D9-242B0A4AB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E4FB-B9EB-974B-B834-81360D8455B6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A108C0-74B6-D246-7405-0E6A9FC3D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617C84-756F-FAB9-DDA8-C0665BA3F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0129-27E3-D44D-A108-32F96033AE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84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25668-65A9-93D4-E087-AE46C39FF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8F2EE6-EC20-F010-4ADA-D42D0DBD1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80F6AF-3C40-F8BF-4DE7-D3184B6C6F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3BBC27-D997-B770-D918-D178F26D84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73024B-2E2C-F848-E274-DFE20C15E9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68F403-A3BE-EF54-0E0B-1123AB06F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E4FB-B9EB-974B-B834-81360D8455B6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611C6F-5139-CA64-E43F-187D60460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4B6496-2C80-1AD4-F54F-1A49B5A17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0129-27E3-D44D-A108-32F96033AE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7231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44E9F-FEC8-E861-9912-FB2D8EB58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F186F4-C0F8-2FD7-2D14-FCD71C3E4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E4FB-B9EB-974B-B834-81360D8455B6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57CA1F-2F04-15E7-2BC0-8B25F3BD5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0042AF-4BB7-6CF9-523A-1BB27FB1F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0129-27E3-D44D-A108-32F96033AE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173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36502B-9798-2023-2AC3-AFD427511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E4FB-B9EB-974B-B834-81360D8455B6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421805-6F4E-7E77-518B-D0C14C0FC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7F9A8B-46A1-C680-55E4-CB69A5282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0129-27E3-D44D-A108-32F96033AE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571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67C29-A70B-73FA-9C67-02FBD4097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5FC4CD-2F4D-6164-E8F9-89D26C28A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BD0AE-57C2-FDBE-7956-72BF108CA3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98A4B-0D9A-1A97-D7E3-B287EA740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E4FB-B9EB-974B-B834-81360D8455B6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AC7320-D33D-3AE5-6898-015B4E9FA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AF5CD5-D90C-BB2E-6C9D-5C918D0C2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0129-27E3-D44D-A108-32F96033AE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658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0B2C2-05ED-1725-70E8-A35A3C0B2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D41FBE-ABBC-A991-8C7B-EFB5D449B2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E59C29-464F-9F91-82C5-429768C18E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2F9C4B-BF99-2D80-ED30-2F5AB6E4A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E4FB-B9EB-974B-B834-81360D8455B6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8B1160-23DC-02C0-6F39-2E2EC017E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4CBCCA-F56D-2DD7-EEBE-4E4AA2ADA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0129-27E3-D44D-A108-32F96033AE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334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50EC8-C813-45FD-D4FE-E2CE63746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23D795-0921-0518-11FD-5F4C30EEC8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AED3E-F516-4058-171E-43CBF1634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E4FB-B9EB-974B-B834-81360D8455B6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8A9DA-DF00-EA6F-0F03-1F1B5489E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5353DA-E82D-8F46-3BCF-7CDF78DB2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0129-27E3-D44D-A108-32F96033AE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080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3CB78C-9E17-FBA7-06E1-8A5368BB14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35FE41-E601-4A0D-069F-156079F250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D2599-4D78-8C08-C8A5-6DCE17343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E4FB-B9EB-974B-B834-81360D8455B6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E97E9-0B36-1BB2-23A4-233B2DE1D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4B98D-238C-9748-DAF7-584811BC0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0129-27E3-D44D-A108-32F96033AE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255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FADD27-F07F-53E5-E944-53C7E25E3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3C664-B3E3-FD17-F46D-EFB0675233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73FEC5-1C6B-4379-F603-E0AE1C73B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8FE4FB-B9EB-974B-B834-81360D8455B6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CCCE4-EF80-32DC-BD77-19ACBFFB5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8EFFE8-F788-C496-0783-8F0258EE23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030129-27E3-D44D-A108-32F96033AE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27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.png"/><Relationship Id="rId5" Type="http://schemas.openxmlformats.org/officeDocument/2006/relationships/image" Target="../media/image7.JPG"/><Relationship Id="rId4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tatue of men holding guns&#10;&#10;Description automatically generated">
            <a:extLst>
              <a:ext uri="{FF2B5EF4-FFF2-40B4-BE49-F238E27FC236}">
                <a16:creationId xmlns:a16="http://schemas.microsoft.com/office/drawing/2014/main" id="{B63CC86B-EADA-5475-72CE-E26E870E65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43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BF8EC9-2D30-74DB-0421-83275A119A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228" y="743447"/>
            <a:ext cx="3973385" cy="5012584"/>
          </a:xfrm>
          <a:noFill/>
        </p:spPr>
        <p:txBody>
          <a:bodyPr>
            <a:normAutofit/>
          </a:bodyPr>
          <a:lstStyle/>
          <a:p>
            <a:pPr algn="l"/>
            <a:r>
              <a:rPr lang="en-GB" sz="5200" dirty="0"/>
              <a:t>Campaign against Genocide War (April 6-12)</a:t>
            </a:r>
            <a:br>
              <a:rPr lang="en-GB" sz="5200" dirty="0"/>
            </a:br>
            <a:br>
              <a:rPr lang="en-GB" sz="5200" dirty="0"/>
            </a:br>
            <a:r>
              <a:rPr lang="en-US" sz="1800" dirty="0"/>
              <a:t>Dr Jonathan R Beloff</a:t>
            </a:r>
            <a:br>
              <a:rPr lang="en-US" sz="1800"/>
            </a:br>
            <a:br>
              <a:rPr lang="en-US" sz="1800" dirty="0"/>
            </a:br>
            <a:endParaRPr lang="en-GB" sz="1800" dirty="0"/>
          </a:p>
        </p:txBody>
      </p:sp>
      <p:pic>
        <p:nvPicPr>
          <p:cNvPr id="10" name="Audio 9">
            <a:extLst>
              <a:ext uri="{FF2B5EF4-FFF2-40B4-BE49-F238E27FC236}">
                <a16:creationId xmlns:a16="http://schemas.microsoft.com/office/drawing/2014/main" id="{277114BC-30B1-726B-B6ED-FA7E60D256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08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91"/>
    </mc:Choice>
    <mc:Fallback xmlns="">
      <p:transition spd="slow" advTm="94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8138A-9653-B750-234E-E10792D35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Recap…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B29C8-6056-815F-2A32-E9DA12727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1993 Arusha Accords</a:t>
            </a:r>
          </a:p>
          <a:p>
            <a:r>
              <a:rPr lang="en-GB" dirty="0"/>
              <a:t>Reorganisation of the RPA</a:t>
            </a:r>
          </a:p>
          <a:p>
            <a:r>
              <a:rPr lang="en-GB" dirty="0"/>
              <a:t>3</a:t>
            </a:r>
            <a:r>
              <a:rPr lang="en-GB" baseline="30000" dirty="0"/>
              <a:t>rd</a:t>
            </a:r>
            <a:r>
              <a:rPr lang="en-GB" dirty="0"/>
              <a:t> Battalion at CND</a:t>
            </a:r>
          </a:p>
          <a:p>
            <a:r>
              <a:rPr lang="en-GB" dirty="0"/>
              <a:t>UNAMIR in </a:t>
            </a:r>
            <a:r>
              <a:rPr lang="en-GB" dirty="0" err="1"/>
              <a:t>Kissimenti</a:t>
            </a:r>
            <a:endParaRPr lang="en-GB" dirty="0"/>
          </a:p>
          <a:p>
            <a:r>
              <a:rPr lang="en-GB" dirty="0"/>
              <a:t>Divisions within FAR</a:t>
            </a:r>
          </a:p>
          <a:p>
            <a:r>
              <a:rPr lang="en-GB" i="1" dirty="0"/>
              <a:t>Interahamwe </a:t>
            </a:r>
          </a:p>
          <a:p>
            <a:r>
              <a:rPr lang="en-GB" dirty="0"/>
              <a:t>Delays in implementing Arusha Accords</a:t>
            </a:r>
          </a:p>
          <a:p>
            <a:r>
              <a:rPr lang="en-GB" dirty="0"/>
              <a:t>Tensions are increasing…</a:t>
            </a:r>
          </a:p>
        </p:txBody>
      </p:sp>
      <p:pic>
        <p:nvPicPr>
          <p:cNvPr id="11" name="Audio 10">
            <a:extLst>
              <a:ext uri="{FF2B5EF4-FFF2-40B4-BE49-F238E27FC236}">
                <a16:creationId xmlns:a16="http://schemas.microsoft.com/office/drawing/2014/main" id="{AE2C61D2-3EFD-058C-E0CC-EDA6C65127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09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209"/>
    </mc:Choice>
    <mc:Fallback xmlns="">
      <p:transition spd="slow" advTm="292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69170C-37E8-2FAD-2FF3-215D1E1B0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454" y="1360481"/>
            <a:ext cx="4605340" cy="8285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dirty="0">
                <a:solidFill>
                  <a:schemeClr val="bg1"/>
                </a:solidFill>
              </a:rPr>
              <a:t>April 6…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20E58-8C60-0A87-10BE-5F9FF5F6F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10" y="2189017"/>
            <a:ext cx="4904184" cy="3942151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-Habyarimana returning to Kigali after meeting with regional leaders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-8:30pm, two Soviet made SA-7 and SA-16/18 strike the Falcon-50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-Beyond Habyarimana: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Chief of Staff of the Army: </a:t>
            </a:r>
            <a:r>
              <a:rPr lang="fr-FR" sz="1600" dirty="0" err="1">
                <a:solidFill>
                  <a:schemeClr val="bg1"/>
                </a:solidFill>
              </a:rPr>
              <a:t>Deogratias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Nsabimana</a:t>
            </a:r>
            <a:endParaRPr lang="en-US" sz="1600" dirty="0">
              <a:solidFill>
                <a:schemeClr val="bg1"/>
              </a:solidFill>
            </a:endParaRP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Political Councilor: Juvenal </a:t>
            </a:r>
            <a:r>
              <a:rPr lang="en-US" sz="1600" dirty="0" err="1">
                <a:solidFill>
                  <a:schemeClr val="bg1"/>
                </a:solidFill>
              </a:rPr>
              <a:t>Renzaho</a:t>
            </a:r>
            <a:endParaRPr lang="en-US" sz="1600" dirty="0">
              <a:solidFill>
                <a:schemeClr val="bg1"/>
              </a:solidFill>
            </a:endParaRP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Chief of Personal </a:t>
            </a:r>
            <a:r>
              <a:rPr lang="en-US" sz="1600" dirty="0" err="1">
                <a:solidFill>
                  <a:schemeClr val="bg1"/>
                </a:solidFill>
              </a:rPr>
              <a:t>security:Cl</a:t>
            </a:r>
            <a:r>
              <a:rPr lang="en-US" sz="1600" dirty="0">
                <a:solidFill>
                  <a:schemeClr val="bg1"/>
                </a:solidFill>
              </a:rPr>
              <a:t> Elie </a:t>
            </a:r>
            <a:r>
              <a:rPr lang="en-US" sz="1600" dirty="0" err="1">
                <a:solidFill>
                  <a:schemeClr val="bg1"/>
                </a:solidFill>
              </a:rPr>
              <a:t>Sagatwa</a:t>
            </a:r>
            <a:endParaRPr lang="en-US" sz="1600" dirty="0">
              <a:solidFill>
                <a:schemeClr val="bg1"/>
              </a:solidFill>
            </a:endParaRP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Commander of Presidential Guard: </a:t>
            </a:r>
            <a:r>
              <a:rPr lang="en-US" sz="1600" dirty="0" err="1">
                <a:solidFill>
                  <a:schemeClr val="bg1"/>
                </a:solidFill>
              </a:rPr>
              <a:t>Thaddee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Bagaragaza</a:t>
            </a:r>
            <a:endParaRPr lang="en-US" sz="1600" dirty="0">
              <a:solidFill>
                <a:schemeClr val="bg1"/>
              </a:solidFill>
            </a:endParaRP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Burundi President </a:t>
            </a:r>
            <a:r>
              <a:rPr lang="en-US" sz="1600" dirty="0" err="1">
                <a:solidFill>
                  <a:schemeClr val="bg1"/>
                </a:solidFill>
              </a:rPr>
              <a:t>Cyprien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Ntaryamira</a:t>
            </a:r>
            <a:endParaRPr lang="en-US" sz="1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-Within 90 mins of crash: roadblocks begin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-</a:t>
            </a:r>
            <a:r>
              <a:rPr lang="en-US" sz="2000" dirty="0" err="1">
                <a:solidFill>
                  <a:schemeClr val="bg1"/>
                </a:solidFill>
              </a:rPr>
              <a:t>Masaka</a:t>
            </a:r>
            <a:r>
              <a:rPr lang="en-US" sz="2000" dirty="0">
                <a:solidFill>
                  <a:schemeClr val="bg1"/>
                </a:solidFill>
              </a:rPr>
              <a:t> Hill vs Camp Kanombe</a:t>
            </a:r>
          </a:p>
        </p:txBody>
      </p:sp>
      <p:pic>
        <p:nvPicPr>
          <p:cNvPr id="5" name="Picture 4" descr="A metal object in the grass&#10;&#10;Description automatically generated">
            <a:extLst>
              <a:ext uri="{FF2B5EF4-FFF2-40B4-BE49-F238E27FC236}">
                <a16:creationId xmlns:a16="http://schemas.microsoft.com/office/drawing/2014/main" id="{C0B7A8A1-5DFF-3FFC-B32F-FB3E38F50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t="404"/>
          <a:stretch/>
        </p:blipFill>
        <p:spPr>
          <a:xfrm rot="5400000">
            <a:off x="6276679" y="953691"/>
            <a:ext cx="6627614" cy="4950618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C65C03C-3F17-45DC-A1B9-35ACA4339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15176" y="115193"/>
            <a:ext cx="0" cy="6627614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A4A161CC-6DC5-4863-B213-94529D6E0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Audio 20">
            <a:extLst>
              <a:ext uri="{FF2B5EF4-FFF2-40B4-BE49-F238E27FC236}">
                <a16:creationId xmlns:a16="http://schemas.microsoft.com/office/drawing/2014/main" id="{CC12B47C-B8B4-50C0-19C5-F5AB8A6A44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54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319"/>
    </mc:Choice>
    <mc:Fallback xmlns="">
      <p:transition spd="slow" advTm="1003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0D367-EDC3-6825-EA4D-05111080C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GB" dirty="0"/>
              <a:t>April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DC430D-7FAE-60AA-3CC0-D93261D5D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430215"/>
            <a:ext cx="11201400" cy="5334000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The </a:t>
            </a:r>
            <a:r>
              <a:rPr lang="en-GB" i="1" dirty="0"/>
              <a:t>Akazu/</a:t>
            </a:r>
            <a:r>
              <a:rPr lang="en-GB" dirty="0" err="1"/>
              <a:t>Bagasora’s</a:t>
            </a:r>
            <a:r>
              <a:rPr lang="en-GB" dirty="0"/>
              <a:t> coup</a:t>
            </a:r>
          </a:p>
          <a:p>
            <a:pPr lvl="1"/>
            <a:r>
              <a:rPr lang="en-GB" b="0" i="0" dirty="0">
                <a:solidFill>
                  <a:srgbClr val="202124"/>
                </a:solidFill>
                <a:effectLst/>
                <a:highlight>
                  <a:srgbClr val="FFFFFF"/>
                </a:highlight>
                <a:latin typeface="Google Sans"/>
              </a:rPr>
              <a:t>Meeting at 10:00pm (April 6) until 2/3:00 am </a:t>
            </a:r>
          </a:p>
          <a:p>
            <a:pPr lvl="2"/>
            <a:r>
              <a:rPr lang="en-GB" dirty="0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Colonel </a:t>
            </a:r>
            <a:r>
              <a:rPr lang="en-GB" dirty="0" err="1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Bagasora</a:t>
            </a:r>
            <a:endParaRPr lang="en-GB" dirty="0">
              <a:solidFill>
                <a:srgbClr val="202124"/>
              </a:solidFill>
              <a:highlight>
                <a:srgbClr val="FFFFFF"/>
              </a:highlight>
              <a:latin typeface="Google Sans"/>
            </a:endParaRPr>
          </a:p>
          <a:p>
            <a:pPr lvl="2"/>
            <a:r>
              <a:rPr lang="en-GB" b="0" i="0" dirty="0">
                <a:solidFill>
                  <a:srgbClr val="202124"/>
                </a:solidFill>
                <a:effectLst/>
                <a:highlight>
                  <a:srgbClr val="FFFFFF"/>
                </a:highlight>
                <a:latin typeface="Google Sans"/>
              </a:rPr>
              <a:t>Major General Augustin </a:t>
            </a:r>
            <a:r>
              <a:rPr lang="en-GB" b="0" i="0" dirty="0" err="1">
                <a:solidFill>
                  <a:srgbClr val="202124"/>
                </a:solidFill>
                <a:effectLst/>
                <a:highlight>
                  <a:srgbClr val="FFFFFF"/>
                </a:highlight>
                <a:latin typeface="Google Sans"/>
              </a:rPr>
              <a:t>Ndindiliyimana</a:t>
            </a:r>
            <a:endParaRPr lang="en-GB" b="0" i="0" dirty="0">
              <a:solidFill>
                <a:srgbClr val="202124"/>
              </a:solidFill>
              <a:effectLst/>
              <a:highlight>
                <a:srgbClr val="FFFFFF"/>
              </a:highlight>
              <a:latin typeface="Google Sans"/>
            </a:endParaRPr>
          </a:p>
          <a:p>
            <a:pPr lvl="2"/>
            <a:r>
              <a:rPr lang="en-GB" dirty="0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General </a:t>
            </a:r>
            <a:r>
              <a:rPr lang="en-GB" dirty="0" err="1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Tharcisse</a:t>
            </a:r>
            <a:r>
              <a:rPr lang="en-GB" dirty="0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 </a:t>
            </a:r>
            <a:r>
              <a:rPr lang="en-GB" dirty="0" err="1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Renzahoo</a:t>
            </a:r>
            <a:endParaRPr lang="en-GB" dirty="0">
              <a:solidFill>
                <a:srgbClr val="202124"/>
              </a:solidFill>
              <a:highlight>
                <a:srgbClr val="FFFFFF"/>
              </a:highlight>
              <a:latin typeface="Google Sans"/>
            </a:endParaRPr>
          </a:p>
          <a:p>
            <a:pPr lvl="2"/>
            <a:r>
              <a:rPr lang="en-GB" b="0" i="0" dirty="0">
                <a:solidFill>
                  <a:srgbClr val="202124"/>
                </a:solidFill>
                <a:effectLst/>
                <a:highlight>
                  <a:srgbClr val="FFFFFF"/>
                </a:highlight>
                <a:latin typeface="Google Sans"/>
              </a:rPr>
              <a:t>Ephrem </a:t>
            </a:r>
            <a:r>
              <a:rPr lang="en-GB" b="0" i="0" dirty="0" err="1">
                <a:solidFill>
                  <a:srgbClr val="202124"/>
                </a:solidFill>
                <a:effectLst/>
                <a:highlight>
                  <a:srgbClr val="FFFFFF"/>
                </a:highlight>
                <a:latin typeface="Google Sans"/>
              </a:rPr>
              <a:t>Rwabalinda</a:t>
            </a:r>
            <a:r>
              <a:rPr lang="en-GB" b="0" i="0" dirty="0">
                <a:solidFill>
                  <a:srgbClr val="202124"/>
                </a:solidFill>
                <a:effectLst/>
                <a:highlight>
                  <a:srgbClr val="FFFFFF"/>
                </a:highlight>
                <a:latin typeface="Google Sans"/>
              </a:rPr>
              <a:t> (Liaison to UNAMIR)</a:t>
            </a:r>
          </a:p>
          <a:p>
            <a:pPr lvl="1"/>
            <a:r>
              <a:rPr lang="en-GB" b="0" i="0" dirty="0">
                <a:solidFill>
                  <a:srgbClr val="202124"/>
                </a:solidFill>
                <a:effectLst/>
                <a:highlight>
                  <a:srgbClr val="FFFFFF"/>
                </a:highlight>
                <a:latin typeface="Google Sans"/>
              </a:rPr>
              <a:t>Agathe Uwilingiyimana and other Hutu </a:t>
            </a:r>
            <a:r>
              <a:rPr lang="en-GB" dirty="0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moderates targeted</a:t>
            </a:r>
          </a:p>
          <a:p>
            <a:r>
              <a:rPr lang="en-GB" dirty="0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Major General Andrew Kagame’s saving of Minister Vincent </a:t>
            </a:r>
            <a:r>
              <a:rPr lang="en-GB" dirty="0" err="1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Biruta</a:t>
            </a:r>
            <a:endParaRPr lang="en-GB" dirty="0">
              <a:solidFill>
                <a:srgbClr val="202124"/>
              </a:solidFill>
              <a:highlight>
                <a:srgbClr val="FFFFFF"/>
              </a:highlight>
              <a:latin typeface="Google Sans"/>
            </a:endParaRPr>
          </a:p>
          <a:p>
            <a:r>
              <a:rPr lang="en-GB" dirty="0" err="1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Dallaire’s</a:t>
            </a:r>
            <a:r>
              <a:rPr lang="en-GB" dirty="0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 (2004) description of those first targeted </a:t>
            </a:r>
            <a:r>
              <a:rPr lang="en-GB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were moderates</a:t>
            </a:r>
            <a:endParaRPr lang="en-GB" dirty="0">
              <a:solidFill>
                <a:srgbClr val="202124"/>
              </a:solidFill>
              <a:highlight>
                <a:srgbClr val="FFFFFF"/>
              </a:highlight>
              <a:latin typeface="Google Sans"/>
            </a:endParaRPr>
          </a:p>
          <a:p>
            <a:pPr lvl="2"/>
            <a:r>
              <a:rPr lang="en-GB" dirty="0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PL Leader </a:t>
            </a:r>
            <a:r>
              <a:rPr lang="en-GB" dirty="0" err="1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Landoald</a:t>
            </a:r>
            <a:r>
              <a:rPr lang="en-GB" dirty="0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 </a:t>
            </a:r>
            <a:r>
              <a:rPr lang="en-GB" dirty="0" err="1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Ndasingwa</a:t>
            </a:r>
            <a:endParaRPr lang="en-GB" dirty="0">
              <a:solidFill>
                <a:srgbClr val="202124"/>
              </a:solidFill>
              <a:highlight>
                <a:srgbClr val="FFFFFF"/>
              </a:highlight>
              <a:latin typeface="Google Sans"/>
            </a:endParaRPr>
          </a:p>
          <a:p>
            <a:pPr lvl="2"/>
            <a:r>
              <a:rPr lang="en-GB" dirty="0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MDR member </a:t>
            </a:r>
            <a:r>
              <a:rPr lang="en-GB" dirty="0" err="1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Faustin</a:t>
            </a:r>
            <a:r>
              <a:rPr lang="en-GB" dirty="0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 </a:t>
            </a:r>
            <a:r>
              <a:rPr lang="en-GB" dirty="0" err="1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Rucogoza</a:t>
            </a:r>
            <a:endParaRPr lang="en-GB" dirty="0">
              <a:solidFill>
                <a:srgbClr val="202124"/>
              </a:solidFill>
              <a:highlight>
                <a:srgbClr val="FFFFFF"/>
              </a:highlight>
              <a:latin typeface="Google Sans"/>
            </a:endParaRPr>
          </a:p>
          <a:p>
            <a:pPr lvl="2"/>
            <a:r>
              <a:rPr lang="en-GB" dirty="0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PL member Aloys </a:t>
            </a:r>
            <a:r>
              <a:rPr lang="en-GB" dirty="0" err="1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Niyoyita</a:t>
            </a:r>
            <a:endParaRPr lang="en-GB" dirty="0">
              <a:solidFill>
                <a:srgbClr val="202124"/>
              </a:solidFill>
              <a:highlight>
                <a:srgbClr val="FFFFFF"/>
              </a:highlight>
              <a:latin typeface="Google Sans"/>
            </a:endParaRPr>
          </a:p>
          <a:p>
            <a:pPr lvl="2"/>
            <a:r>
              <a:rPr lang="en-GB" dirty="0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MDR leader </a:t>
            </a:r>
            <a:r>
              <a:rPr lang="en-GB" dirty="0" err="1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Faustin</a:t>
            </a:r>
            <a:r>
              <a:rPr lang="en-GB" dirty="0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 </a:t>
            </a:r>
            <a:r>
              <a:rPr lang="en-GB" dirty="0" err="1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Twagiramungu</a:t>
            </a:r>
            <a:endParaRPr lang="en-GB" dirty="0">
              <a:solidFill>
                <a:srgbClr val="202124"/>
              </a:solidFill>
              <a:highlight>
                <a:srgbClr val="FFFFFF"/>
              </a:highlight>
              <a:latin typeface="Google Sans"/>
            </a:endParaRPr>
          </a:p>
          <a:p>
            <a:pPr lvl="1"/>
            <a:r>
              <a:rPr lang="en-GB" dirty="0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The removal of political, economic and social threats to the </a:t>
            </a:r>
            <a:r>
              <a:rPr lang="en-GB" i="1" dirty="0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akazu</a:t>
            </a:r>
          </a:p>
          <a:p>
            <a:r>
              <a:rPr lang="en-GB" dirty="0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Presidential Guard &amp; </a:t>
            </a:r>
            <a:r>
              <a:rPr lang="en-GB" i="1" dirty="0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Interahamwe </a:t>
            </a:r>
            <a:r>
              <a:rPr lang="en-GB" dirty="0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also targeting Tutsis</a:t>
            </a:r>
          </a:p>
          <a:p>
            <a:r>
              <a:rPr lang="en-GB" dirty="0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Battle at </a:t>
            </a:r>
            <a:r>
              <a:rPr lang="en-GB" dirty="0" err="1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Kimihurura</a:t>
            </a:r>
            <a:r>
              <a:rPr lang="en-GB" dirty="0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 Circle begins</a:t>
            </a:r>
          </a:p>
          <a:p>
            <a:r>
              <a:rPr lang="en-GB" dirty="0">
                <a:solidFill>
                  <a:srgbClr val="202124"/>
                </a:solidFill>
                <a:highlight>
                  <a:srgbClr val="FFFFFF"/>
                </a:highlight>
                <a:latin typeface="Google Sans"/>
              </a:rPr>
              <a:t>Kayonga receives confirmation of the President’s death and to break out of Parliament (3pm) </a:t>
            </a:r>
          </a:p>
          <a:p>
            <a:endParaRPr lang="en-GB" dirty="0"/>
          </a:p>
        </p:txBody>
      </p:sp>
      <p:pic>
        <p:nvPicPr>
          <p:cNvPr id="22" name="Audio 21">
            <a:extLst>
              <a:ext uri="{FF2B5EF4-FFF2-40B4-BE49-F238E27FC236}">
                <a16:creationId xmlns:a16="http://schemas.microsoft.com/office/drawing/2014/main" id="{0C47E164-A444-B905-7E2D-A90FEDACF4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06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12"/>
    </mc:Choice>
    <mc:Fallback xmlns="">
      <p:transition spd="slow" advTm="1663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map of a mountain range&#10;&#10;Description automatically generated">
            <a:extLst>
              <a:ext uri="{FF2B5EF4-FFF2-40B4-BE49-F238E27FC236}">
                <a16:creationId xmlns:a16="http://schemas.microsoft.com/office/drawing/2014/main" id="{2D267C88-DBDE-2844-CF09-478388FCA4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4308" b="1127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0A2E97-4910-A5F7-DAAC-B8EC8DCA3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228" y="743447"/>
            <a:ext cx="3973385" cy="152869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dirty="0"/>
              <a:t>RPA’s 3</a:t>
            </a:r>
            <a:r>
              <a:rPr lang="en-US" sz="5200" baseline="30000" dirty="0"/>
              <a:t>rd</a:t>
            </a:r>
            <a:r>
              <a:rPr lang="en-US" sz="5200" dirty="0"/>
              <a:t> Battalion…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96C4CB-53CD-C11A-867F-0D66E05D9842}"/>
              </a:ext>
            </a:extLst>
          </p:cNvPr>
          <p:cNvSpPr txBox="1"/>
          <p:nvPr/>
        </p:nvSpPr>
        <p:spPr>
          <a:xfrm>
            <a:off x="380994" y="2272145"/>
            <a:ext cx="434340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-Just a few months prior, 3</a:t>
            </a:r>
            <a:r>
              <a:rPr lang="en-GB" baseline="30000" dirty="0"/>
              <a:t>rd</a:t>
            </a:r>
            <a:r>
              <a:rPr lang="en-GB" dirty="0"/>
              <a:t> Battalion received orders of what to do in case the situation destabilised.  </a:t>
            </a:r>
          </a:p>
          <a:p>
            <a:r>
              <a:rPr lang="en-GB" dirty="0"/>
              <a:t>-5 Companies:</a:t>
            </a:r>
          </a:p>
          <a:p>
            <a:r>
              <a:rPr lang="en-GB" dirty="0"/>
              <a:t>1.) </a:t>
            </a:r>
            <a:r>
              <a:rPr lang="en-GB" b="1" dirty="0"/>
              <a:t>HQ company </a:t>
            </a:r>
            <a:r>
              <a:rPr lang="en-GB" dirty="0"/>
              <a:t>to stay at Parliament</a:t>
            </a:r>
          </a:p>
          <a:p>
            <a:r>
              <a:rPr lang="en-GB" dirty="0"/>
              <a:t>2.) </a:t>
            </a:r>
            <a:r>
              <a:rPr lang="en-GB" b="1" dirty="0"/>
              <a:t>Eagle Company </a:t>
            </a:r>
            <a:r>
              <a:rPr lang="en-GB" dirty="0"/>
              <a:t>to head towards Amahoro Stadium </a:t>
            </a:r>
          </a:p>
          <a:p>
            <a:r>
              <a:rPr lang="en-GB" dirty="0"/>
              <a:t>3.) </a:t>
            </a:r>
            <a:r>
              <a:rPr lang="en-GB" b="1" dirty="0"/>
              <a:t>Simba Company </a:t>
            </a:r>
            <a:r>
              <a:rPr lang="en-GB" dirty="0"/>
              <a:t>heads north to KG 537 </a:t>
            </a:r>
            <a:r>
              <a:rPr lang="en-GB" dirty="0" err="1"/>
              <a:t>st</a:t>
            </a:r>
            <a:r>
              <a:rPr lang="en-GB" dirty="0"/>
              <a:t> (Golf course)</a:t>
            </a:r>
          </a:p>
          <a:p>
            <a:r>
              <a:rPr lang="en-GB" dirty="0"/>
              <a:t>4.) </a:t>
            </a:r>
            <a:r>
              <a:rPr lang="en-GB" b="1" dirty="0"/>
              <a:t>Tiger Company </a:t>
            </a:r>
            <a:r>
              <a:rPr lang="en-GB" dirty="0"/>
              <a:t>head towards Kacyiru</a:t>
            </a:r>
          </a:p>
          <a:p>
            <a:r>
              <a:rPr lang="en-GB" dirty="0"/>
              <a:t>5.) </a:t>
            </a:r>
            <a:r>
              <a:rPr lang="en-GB" b="1" dirty="0"/>
              <a:t>CHUI Company </a:t>
            </a:r>
            <a:r>
              <a:rPr lang="en-GB" dirty="0"/>
              <a:t>fight Camp </a:t>
            </a:r>
            <a:r>
              <a:rPr lang="en-GB" dirty="0" err="1"/>
              <a:t>Kimihurura</a:t>
            </a:r>
            <a:endParaRPr lang="en-GB" dirty="0"/>
          </a:p>
          <a:p>
            <a:endParaRPr lang="en-GB" dirty="0"/>
          </a:p>
          <a:p>
            <a:r>
              <a:rPr lang="en-GB" dirty="0"/>
              <a:t>-Alpha (Kaka), Bravo (Dodo) and 59</a:t>
            </a:r>
            <a:r>
              <a:rPr lang="en-GB" baseline="30000" dirty="0"/>
              <a:t>th</a:t>
            </a:r>
            <a:r>
              <a:rPr lang="en-GB" dirty="0"/>
              <a:t> (Charles </a:t>
            </a:r>
            <a:r>
              <a:rPr lang="en-GB" dirty="0" err="1"/>
              <a:t>Ngoga</a:t>
            </a:r>
            <a:r>
              <a:rPr lang="en-GB" dirty="0"/>
              <a:t>) head towards Parliament</a:t>
            </a:r>
          </a:p>
        </p:txBody>
      </p:sp>
      <p:pic>
        <p:nvPicPr>
          <p:cNvPr id="13" name="Audio 12">
            <a:extLst>
              <a:ext uri="{FF2B5EF4-FFF2-40B4-BE49-F238E27FC236}">
                <a16:creationId xmlns:a16="http://schemas.microsoft.com/office/drawing/2014/main" id="{1E333884-B5E3-62AB-5B87-34E8603094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632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4573"/>
    </mc:Choice>
    <mc:Fallback xmlns="">
      <p:transition spd="slow" advTm="2245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F95C0-60C7-14C2-FC90-C8E1347FF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10515600" cy="1325563"/>
          </a:xfrm>
        </p:spPr>
        <p:txBody>
          <a:bodyPr/>
          <a:lstStyle/>
          <a:p>
            <a:r>
              <a:rPr lang="en-GB" dirty="0"/>
              <a:t>Alpha, Bravo and 59</a:t>
            </a:r>
            <a:r>
              <a:rPr lang="en-GB" baseline="30000" dirty="0"/>
              <a:t>th</a:t>
            </a:r>
            <a:r>
              <a:rPr lang="en-GB" dirty="0"/>
              <a:t> CMF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B5ED3-5180-303D-B903-ACD3C8ABD6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03909" y="1253330"/>
            <a:ext cx="7377545" cy="5355287"/>
          </a:xfrm>
        </p:spPr>
        <p:txBody>
          <a:bodyPr>
            <a:normAutofit/>
          </a:bodyPr>
          <a:lstStyle/>
          <a:p>
            <a:r>
              <a:rPr lang="en-GB" dirty="0"/>
              <a:t>Lt General Caesar Kayizari:</a:t>
            </a:r>
          </a:p>
          <a:p>
            <a:pPr lvl="1"/>
            <a:r>
              <a:rPr lang="en-GB" dirty="0"/>
              <a:t>“he [President Kagame] told us that we needed to reach Kigali immediately. We could not get distracted or fight the FAR. Don’t use the main [central corridor] road, but go around it so the enemy does not see us. Other battalions [such as the 7</a:t>
            </a:r>
            <a:r>
              <a:rPr lang="en-GB" baseline="30000" dirty="0"/>
              <a:t>th</a:t>
            </a:r>
            <a:r>
              <a:rPr lang="en-GB" dirty="0"/>
              <a:t> and 101</a:t>
            </a:r>
            <a:r>
              <a:rPr lang="en-GB" baseline="30000" dirty="0"/>
              <a:t>st</a:t>
            </a:r>
            <a:r>
              <a:rPr lang="en-GB" dirty="0"/>
              <a:t> CMF] would handle those forces.</a:t>
            </a:r>
          </a:p>
          <a:p>
            <a:r>
              <a:rPr lang="en-GB" dirty="0"/>
              <a:t>Alpha, under Sam ‘Kaka’ </a:t>
            </a:r>
            <a:r>
              <a:rPr lang="en-GB" dirty="0" err="1"/>
              <a:t>Kanyemera</a:t>
            </a:r>
            <a:r>
              <a:rPr lang="en-GB" dirty="0"/>
              <a:t> reach KFH April 11</a:t>
            </a:r>
            <a:r>
              <a:rPr lang="en-GB" baseline="30000" dirty="0"/>
              <a:t>th</a:t>
            </a:r>
            <a:r>
              <a:rPr lang="en-GB" dirty="0"/>
              <a:t> at around 4pm and Parliament the following morning (April 12)</a:t>
            </a:r>
          </a:p>
          <a:p>
            <a:pPr lvl="1"/>
            <a:r>
              <a:rPr lang="en-GB" dirty="0"/>
              <a:t>Jacob </a:t>
            </a:r>
            <a:r>
              <a:rPr lang="en-GB" dirty="0" err="1"/>
              <a:t>Tumwine’s</a:t>
            </a:r>
            <a:r>
              <a:rPr lang="en-GB" dirty="0"/>
              <a:t> Simba Company helped prevent Alpha getting ambushed. </a:t>
            </a:r>
          </a:p>
          <a:p>
            <a:r>
              <a:rPr lang="en-GB" dirty="0"/>
              <a:t>Battle of the Tank</a:t>
            </a:r>
          </a:p>
        </p:txBody>
      </p:sp>
      <p:pic>
        <p:nvPicPr>
          <p:cNvPr id="5" name="Picture 4" descr="A rusty tank on a concrete surface&#10;&#10;Description automatically generated">
            <a:extLst>
              <a:ext uri="{FF2B5EF4-FFF2-40B4-BE49-F238E27FC236}">
                <a16:creationId xmlns:a16="http://schemas.microsoft.com/office/drawing/2014/main" id="{CC2C0EB2-A445-079E-C578-95E71ADD55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3636" y="3169227"/>
            <a:ext cx="4918364" cy="3688773"/>
          </a:xfrm>
          <a:prstGeom prst="rect">
            <a:avLst/>
          </a:prstGeom>
        </p:spPr>
      </p:pic>
      <p:pic>
        <p:nvPicPr>
          <p:cNvPr id="7" name="Audio 6">
            <a:extLst>
              <a:ext uri="{FF2B5EF4-FFF2-40B4-BE49-F238E27FC236}">
                <a16:creationId xmlns:a16="http://schemas.microsoft.com/office/drawing/2014/main" id="{ACEF5B48-5125-8CD5-E49B-E5855A73EA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86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591"/>
    </mc:Choice>
    <mc:Fallback xmlns="">
      <p:transition spd="slow" advTm="1105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D77A4-EC43-D3EB-E541-E85BEFE3D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GB" dirty="0"/>
              <a:t>April 8-12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686BA-459B-748E-3FD6-D03A9F2BF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01969"/>
            <a:ext cx="11353800" cy="5662246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While RPA reinforcement were coming, the 3</a:t>
            </a:r>
            <a:r>
              <a:rPr lang="en-GB" baseline="30000" dirty="0"/>
              <a:t>rd</a:t>
            </a:r>
            <a:r>
              <a:rPr lang="en-GB" dirty="0"/>
              <a:t> Battalion was alone</a:t>
            </a:r>
          </a:p>
          <a:p>
            <a:pPr lvl="1"/>
            <a:r>
              <a:rPr lang="en-GB" dirty="0"/>
              <a:t>Bravo &amp; 59</a:t>
            </a:r>
            <a:r>
              <a:rPr lang="en-GB" baseline="30000" dirty="0"/>
              <a:t>th</a:t>
            </a:r>
            <a:r>
              <a:rPr lang="en-GB" dirty="0"/>
              <a:t> face hurdles at </a:t>
            </a:r>
            <a:r>
              <a:rPr lang="en-GB" dirty="0" err="1"/>
              <a:t>Zoko</a:t>
            </a:r>
            <a:r>
              <a:rPr lang="en-GB" dirty="0"/>
              <a:t> Hill</a:t>
            </a:r>
          </a:p>
          <a:p>
            <a:pPr lvl="1"/>
            <a:r>
              <a:rPr lang="en-GB" dirty="0"/>
              <a:t>April 11 at 11:30 am, UNAMIR observers see Alpha CMF north of Kigali</a:t>
            </a:r>
          </a:p>
          <a:p>
            <a:pPr lvl="1"/>
            <a:r>
              <a:rPr lang="en-GB" dirty="0"/>
              <a:t>When Alpha CMF arrives, Kaka becomes commander of Kigali with Kayizari becoming new commander of the CMF. </a:t>
            </a:r>
          </a:p>
          <a:p>
            <a:pPr lvl="1"/>
            <a:r>
              <a:rPr lang="en-GB" dirty="0"/>
              <a:t>Two companies of Alpha are transferred to 3</a:t>
            </a:r>
            <a:r>
              <a:rPr lang="en-GB" baseline="30000" dirty="0"/>
              <a:t>rd</a:t>
            </a:r>
            <a:r>
              <a:rPr lang="en-GB" dirty="0"/>
              <a:t> (CHUI was hard hit)</a:t>
            </a:r>
          </a:p>
          <a:p>
            <a:pPr lvl="1"/>
            <a:r>
              <a:rPr lang="en-GB" dirty="0"/>
              <a:t>CHUI Company is relieved from </a:t>
            </a:r>
            <a:r>
              <a:rPr lang="en-GB" dirty="0" err="1"/>
              <a:t>Kimihurura</a:t>
            </a:r>
            <a:r>
              <a:rPr lang="en-GB" dirty="0"/>
              <a:t> Circle</a:t>
            </a:r>
          </a:p>
          <a:p>
            <a:r>
              <a:rPr lang="en-GB" dirty="0"/>
              <a:t>Some in the FAR, such as Army Chief of Staff, Colonel Marcel </a:t>
            </a:r>
            <a:r>
              <a:rPr lang="en-GB" dirty="0" err="1"/>
              <a:t>Gatsinzi</a:t>
            </a:r>
            <a:r>
              <a:rPr lang="en-GB" dirty="0"/>
              <a:t>, did hope for end of violence (replaced by Augustin </a:t>
            </a:r>
            <a:r>
              <a:rPr lang="en-GB" dirty="0" err="1"/>
              <a:t>Bizimungu</a:t>
            </a:r>
            <a:r>
              <a:rPr lang="en-GB" dirty="0"/>
              <a:t> within 10 days)</a:t>
            </a:r>
          </a:p>
          <a:p>
            <a:r>
              <a:rPr lang="en-GB" dirty="0"/>
              <a:t>General Kagame gave UNAMIR &amp; FAR 24 hours to end the massacres (but sent the reinforcements before the deadline)</a:t>
            </a:r>
          </a:p>
          <a:p>
            <a:r>
              <a:rPr lang="en-GB" dirty="0"/>
              <a:t>Hutu extremists such as Dr Theodore </a:t>
            </a:r>
            <a:r>
              <a:rPr lang="en-GB" dirty="0" err="1"/>
              <a:t>Sindikubwabo</a:t>
            </a:r>
            <a:r>
              <a:rPr lang="en-GB" dirty="0"/>
              <a:t> &amp; Jean Kambanda form new extremist government.</a:t>
            </a:r>
          </a:p>
          <a:p>
            <a:r>
              <a:rPr lang="en-GB" dirty="0"/>
              <a:t>Genocidal massacres throughout Kigali </a:t>
            </a:r>
          </a:p>
          <a:p>
            <a:r>
              <a:rPr lang="en-GB" dirty="0"/>
              <a:t>UNAMIR, ETO, Hotel Des Mille </a:t>
            </a:r>
            <a:r>
              <a:rPr lang="en-GB" dirty="0" err="1"/>
              <a:t>Colline</a:t>
            </a:r>
            <a:endParaRPr lang="en-GB" dirty="0"/>
          </a:p>
          <a:p>
            <a:r>
              <a:rPr lang="en-GB" dirty="0"/>
              <a:t>April 9: 101</a:t>
            </a:r>
            <a:r>
              <a:rPr lang="en-GB" baseline="30000" dirty="0"/>
              <a:t>st</a:t>
            </a:r>
            <a:r>
              <a:rPr lang="en-GB" dirty="0"/>
              <a:t> CMF reach outside eastern Kigali but told to go back to defend Mulindi</a:t>
            </a:r>
          </a:p>
          <a:p>
            <a:r>
              <a:rPr lang="en-GB" dirty="0"/>
              <a:t>Operation Amaryllis &amp; Operation Silver Back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" name="Audio 9">
            <a:extLst>
              <a:ext uri="{FF2B5EF4-FFF2-40B4-BE49-F238E27FC236}">
                <a16:creationId xmlns:a16="http://schemas.microsoft.com/office/drawing/2014/main" id="{23E8A976-770A-62D5-9ED0-37A242F659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73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324"/>
    </mc:Choice>
    <mc:Fallback xmlns="">
      <p:transition spd="slow" advTm="2183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13AE6-79F3-2C1A-2E44-2BFF1CE8E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8" y="18255"/>
            <a:ext cx="10515600" cy="1325563"/>
          </a:xfrm>
        </p:spPr>
        <p:txBody>
          <a:bodyPr/>
          <a:lstStyle/>
          <a:p>
            <a:r>
              <a:rPr lang="en-GB" dirty="0"/>
              <a:t>Mt Rebero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73580E-057B-BA48-18F9-38D72A5C2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08" y="1324708"/>
            <a:ext cx="11248292" cy="5380892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LT Colonel Jacob </a:t>
            </a:r>
            <a:r>
              <a:rPr lang="en-GB" dirty="0" err="1"/>
              <a:t>Tumwine</a:t>
            </a:r>
            <a:r>
              <a:rPr lang="en-GB" dirty="0"/>
              <a:t> sets forth to take Mt Rebero</a:t>
            </a:r>
          </a:p>
          <a:p>
            <a:r>
              <a:rPr lang="en-GB" dirty="0"/>
              <a:t>Mt Rebero is a tactically vital hill based on its location</a:t>
            </a:r>
          </a:p>
          <a:p>
            <a:r>
              <a:rPr lang="en-GB" dirty="0"/>
              <a:t>Eagle and Simba Companies (300 soldiers) are set forth to take the hill in the late hours of the 11</a:t>
            </a:r>
            <a:r>
              <a:rPr lang="en-GB" baseline="30000" dirty="0"/>
              <a:t>th</a:t>
            </a:r>
            <a:r>
              <a:rPr lang="en-GB" dirty="0"/>
              <a:t> </a:t>
            </a:r>
          </a:p>
          <a:p>
            <a:r>
              <a:rPr lang="en-GB" dirty="0"/>
              <a:t>RPA seeing the horrors of the Genocide’s affects in </a:t>
            </a:r>
            <a:r>
              <a:rPr lang="en-GB" dirty="0" err="1"/>
              <a:t>Gikondo</a:t>
            </a:r>
            <a:r>
              <a:rPr lang="en-GB" dirty="0"/>
              <a:t> &amp; Kicukiro</a:t>
            </a:r>
          </a:p>
          <a:p>
            <a:r>
              <a:rPr lang="en-GB" dirty="0"/>
              <a:t>Pass the empty ETO</a:t>
            </a:r>
          </a:p>
          <a:p>
            <a:r>
              <a:rPr lang="en-GB" dirty="0"/>
              <a:t>Discovery of Nyanza massacre</a:t>
            </a:r>
          </a:p>
          <a:p>
            <a:r>
              <a:rPr lang="en-GB" dirty="0"/>
              <a:t>Decision: </a:t>
            </a:r>
          </a:p>
          <a:p>
            <a:pPr lvl="1"/>
            <a:r>
              <a:rPr lang="en-GB" sz="2600" dirty="0"/>
              <a:t>What should </a:t>
            </a:r>
            <a:r>
              <a:rPr lang="en-GB" sz="2600" dirty="0" err="1"/>
              <a:t>Tumwine</a:t>
            </a:r>
            <a:r>
              <a:rPr lang="en-GB" sz="2600" dirty="0"/>
              <a:t> do when he discovers what happened?</a:t>
            </a:r>
          </a:p>
          <a:p>
            <a:pPr lvl="2"/>
            <a:r>
              <a:rPr lang="en-GB" sz="2600" dirty="0"/>
              <a:t>1.) Leave soldiers behind to protect the survivors (bad choice as he needs all the soldiers he can for the attack on Mt Rebero)?</a:t>
            </a:r>
          </a:p>
          <a:p>
            <a:pPr lvl="2"/>
            <a:r>
              <a:rPr lang="en-GB" sz="2600" dirty="0"/>
              <a:t>2.) Bring the survivors with him (bad choice as he will be bringing them to a war zone)</a:t>
            </a:r>
          </a:p>
          <a:p>
            <a:pPr lvl="2"/>
            <a:r>
              <a:rPr lang="en-GB" sz="2600" dirty="0"/>
              <a:t>3.) Leave the survivors behind (bad choice because </a:t>
            </a:r>
            <a:r>
              <a:rPr lang="en-GB" sz="2600" i="1" dirty="0"/>
              <a:t>Interahamwe </a:t>
            </a:r>
            <a:r>
              <a:rPr lang="en-GB" sz="2600" dirty="0"/>
              <a:t>will be coming back)</a:t>
            </a:r>
          </a:p>
          <a:p>
            <a:pPr lvl="2"/>
            <a:r>
              <a:rPr lang="en-GB" sz="2600" dirty="0"/>
              <a:t>His decision is vital in understanding how the RPA’s strategy was ending the Genocide rather than political, economic and military control over the country.</a:t>
            </a:r>
          </a:p>
          <a:p>
            <a:r>
              <a:rPr lang="en-GB" dirty="0"/>
              <a:t>While it takes 2 weeks to fully capture the hill, it is mostly under RPA control within a few days</a:t>
            </a:r>
          </a:p>
          <a:p>
            <a:r>
              <a:rPr lang="en-GB" dirty="0"/>
              <a:t>Simba, Eagle and Tiger Company (who came later) depart from the hill once Bravo &amp; 59</a:t>
            </a:r>
            <a:r>
              <a:rPr lang="en-GB" baseline="30000" dirty="0"/>
              <a:t>th</a:t>
            </a:r>
            <a:r>
              <a:rPr lang="en-GB" dirty="0"/>
              <a:t> CMFs come to relieve them. </a:t>
            </a:r>
          </a:p>
        </p:txBody>
      </p:sp>
      <p:pic>
        <p:nvPicPr>
          <p:cNvPr id="8" name="Audio 7">
            <a:extLst>
              <a:ext uri="{FF2B5EF4-FFF2-40B4-BE49-F238E27FC236}">
                <a16:creationId xmlns:a16="http://schemas.microsoft.com/office/drawing/2014/main" id="{2086A530-D658-EDF9-E87E-11BD6D2EFB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65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7144"/>
    </mc:Choice>
    <mc:Fallback xmlns="">
      <p:transition spd="slow" advTm="2471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539B805-6D04-8B42-0F4D-F8C1C8E922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032164" y="1"/>
            <a:ext cx="10321636" cy="6858000"/>
          </a:xfrm>
          <a:prstGeom prst="rect">
            <a:avLst/>
          </a:prstGeom>
        </p:spPr>
      </p:pic>
      <p:pic>
        <p:nvPicPr>
          <p:cNvPr id="5" name="Audio 4">
            <a:extLst>
              <a:ext uri="{FF2B5EF4-FFF2-40B4-BE49-F238E27FC236}">
                <a16:creationId xmlns:a16="http://schemas.microsoft.com/office/drawing/2014/main" id="{3C0E24F9-6582-3D2E-9C2E-812EF5A8DB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370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87"/>
    </mc:Choice>
    <mc:Fallback xmlns="">
      <p:transition spd="slow" advTm="94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3481D-10EE-2B4A-3C32-CABB6A4C0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GB" dirty="0"/>
              <a:t>Why is the first week important?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00221-3CC6-C1D3-DE3F-63C10C1AD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25563"/>
            <a:ext cx="11353800" cy="4851400"/>
          </a:xfrm>
        </p:spPr>
        <p:txBody>
          <a:bodyPr/>
          <a:lstStyle/>
          <a:p>
            <a:r>
              <a:rPr lang="en-GB" dirty="0"/>
              <a:t>The RPA could have lost the war if anything had gone wrong during the first week.</a:t>
            </a:r>
          </a:p>
          <a:p>
            <a:pPr lvl="1"/>
            <a:r>
              <a:rPr lang="en-GB" dirty="0"/>
              <a:t>3</a:t>
            </a:r>
            <a:r>
              <a:rPr lang="en-GB" baseline="30000" dirty="0"/>
              <a:t>rd</a:t>
            </a:r>
            <a:r>
              <a:rPr lang="en-GB" dirty="0"/>
              <a:t> Battalion under Kayonga could have collapsed or been defeated</a:t>
            </a:r>
          </a:p>
          <a:p>
            <a:pPr lvl="1"/>
            <a:r>
              <a:rPr lang="en-GB" dirty="0"/>
              <a:t>Alpha, Bravo &amp; 59</a:t>
            </a:r>
            <a:r>
              <a:rPr lang="en-GB" baseline="30000" dirty="0"/>
              <a:t>th</a:t>
            </a:r>
            <a:r>
              <a:rPr lang="en-GB" dirty="0"/>
              <a:t> CMFs could have been stopped</a:t>
            </a:r>
          </a:p>
          <a:p>
            <a:pPr lvl="1"/>
            <a:r>
              <a:rPr lang="en-GB" dirty="0"/>
              <a:t>Mulindi could have been defeated if 101 CMF did reach back in time</a:t>
            </a:r>
          </a:p>
          <a:p>
            <a:r>
              <a:rPr lang="en-GB" dirty="0"/>
              <a:t>Prior to the arrival of Alpha CMF, this was the strongest the FAR would ever have in terms of military positionality/operations.</a:t>
            </a:r>
          </a:p>
          <a:p>
            <a:r>
              <a:rPr lang="en-GB" dirty="0"/>
              <a:t>FAR’s indecisive strategy began which diverted military operations into different directions.</a:t>
            </a:r>
          </a:p>
          <a:p>
            <a:r>
              <a:rPr lang="en-GB" dirty="0"/>
              <a:t>Once Alpha CMF reached the CND, the war in Kigali changed.</a:t>
            </a:r>
          </a:p>
        </p:txBody>
      </p:sp>
      <p:pic>
        <p:nvPicPr>
          <p:cNvPr id="6" name="Audio 5">
            <a:extLst>
              <a:ext uri="{FF2B5EF4-FFF2-40B4-BE49-F238E27FC236}">
                <a16:creationId xmlns:a16="http://schemas.microsoft.com/office/drawing/2014/main" id="{C1CDBD33-BED2-B535-EE57-B91A1775C1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75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031"/>
    </mc:Choice>
    <mc:Fallback xmlns="">
      <p:transition spd="slow" advTm="1320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buildings in a city&#10;&#10;Description automatically generated with low confidence">
            <a:extLst>
              <a:ext uri="{FF2B5EF4-FFF2-40B4-BE49-F238E27FC236}">
                <a16:creationId xmlns:a16="http://schemas.microsoft.com/office/drawing/2014/main" id="{782031D4-D99C-6103-431B-F649B5F0F8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202BD2-BDC6-3017-7BDD-A23D099AB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Questions?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AC36E3-C1C7-C5FD-B696-A2541CEE5842}"/>
              </a:ext>
            </a:extLst>
          </p:cNvPr>
          <p:cNvSpPr txBox="1"/>
          <p:nvPr/>
        </p:nvSpPr>
        <p:spPr>
          <a:xfrm>
            <a:off x="3530600" y="795924"/>
            <a:ext cx="521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Questions?</a:t>
            </a:r>
          </a:p>
        </p:txBody>
      </p:sp>
      <p:pic>
        <p:nvPicPr>
          <p:cNvPr id="7" name="Audio 6">
            <a:extLst>
              <a:ext uri="{FF2B5EF4-FFF2-40B4-BE49-F238E27FC236}">
                <a16:creationId xmlns:a16="http://schemas.microsoft.com/office/drawing/2014/main" id="{D9124515-476B-1E39-0A47-76B1ED4166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44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05"/>
    </mc:Choice>
    <mc:Fallback xmlns="">
      <p:transition spd="slow" advTm="44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947</Words>
  <Application>Microsoft Macintosh PowerPoint</Application>
  <PresentationFormat>Widescreen</PresentationFormat>
  <Paragraphs>96</Paragraphs>
  <Slides>11</Slides>
  <Notes>2</Notes>
  <HiddenSlides>0</HiddenSlides>
  <MMClips>11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Google Sans</vt:lpstr>
      <vt:lpstr>Office Theme</vt:lpstr>
      <vt:lpstr>Campaign against Genocide War (April 6-12)  Dr Jonathan R Beloff  </vt:lpstr>
      <vt:lpstr>Recap… </vt:lpstr>
      <vt:lpstr>April 6…</vt:lpstr>
      <vt:lpstr>April 7</vt:lpstr>
      <vt:lpstr>RPA’s 3rd Battalion…</vt:lpstr>
      <vt:lpstr>Alpha, Bravo and 59th CMF</vt:lpstr>
      <vt:lpstr>April 8-12</vt:lpstr>
      <vt:lpstr>Mt Rebero</vt:lpstr>
      <vt:lpstr>PowerPoint Presentation</vt:lpstr>
      <vt:lpstr>Why is the first week important?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Jonathan Beloff</dc:creator>
  <cp:lastModifiedBy>Jonathan Beloff</cp:lastModifiedBy>
  <cp:revision>23</cp:revision>
  <cp:lastPrinted>2024-05-20T09:50:34Z</cp:lastPrinted>
  <dcterms:created xsi:type="dcterms:W3CDTF">2024-02-28T13:12:11Z</dcterms:created>
  <dcterms:modified xsi:type="dcterms:W3CDTF">2024-12-30T21:16:28Z</dcterms:modified>
</cp:coreProperties>
</file>