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62" r:id="rId3"/>
    <p:sldId id="266" r:id="rId4"/>
    <p:sldId id="263" r:id="rId5"/>
    <p:sldId id="267" r:id="rId6"/>
    <p:sldId id="265" r:id="rId7"/>
    <p:sldId id="268" r:id="rId8"/>
    <p:sldId id="264" r:id="rId9"/>
    <p:sldId id="26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099"/>
    <p:restoredTop sz="94692"/>
  </p:normalViewPr>
  <p:slideViewPr>
    <p:cSldViewPr snapToGrid="0">
      <p:cViewPr varScale="1">
        <p:scale>
          <a:sx n="106" d="100"/>
          <a:sy n="106" d="100"/>
        </p:scale>
        <p:origin x="22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E88075-40A8-C541-9BF4-5BAA3B887221}" type="datetimeFigureOut">
              <a:rPr lang="en-GB" smtClean="0"/>
              <a:t>30/12/2024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A93278-7496-AC4C-BB01-40B84C43A0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7134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40072F-45EA-7B49-AE15-580B5E892B3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1684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2D385-76D6-B028-9949-48FB5CE840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A00E53-3A29-BEC6-5727-4CFAF838D6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CC8550-ECDC-52A8-2E16-872FBA42D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FE4FB-B9EB-974B-B834-81360D8455B6}" type="datetimeFigureOut">
              <a:rPr lang="en-GB" smtClean="0"/>
              <a:t>30/12/2024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B5BEA5-0495-6F13-F518-8A0FEA62A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658447-F63C-E7F1-CA58-C17BB7A6E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0129-27E3-D44D-A108-32F96033AE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0613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F5FF4-8938-E200-3B41-63D4B87B1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C0E5DB-EF2C-A9B0-0DA9-973949808C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62EFB5-4C54-C7EF-664A-AC7AFFFC3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FE4FB-B9EB-974B-B834-81360D8455B6}" type="datetimeFigureOut">
              <a:rPr lang="en-GB" smtClean="0"/>
              <a:t>30/12/2024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0D7CEA-002D-0DBC-2D39-7A08CDDA8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91F3B1-A1FA-C4AE-7FF5-29FC6CE56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0129-27E3-D44D-A108-32F96033AE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8363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EFBF0-7EC8-6E44-9689-FC439E8E8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792B28-171F-8A06-C7FB-090508AD64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C9A068-BE83-3830-8EC4-580565122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FE4FB-B9EB-974B-B834-81360D8455B6}" type="datetimeFigureOut">
              <a:rPr lang="en-GB" smtClean="0"/>
              <a:t>30/12/2024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6C567B-99E7-4BBA-FE8B-A589D2A1C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CFD3AD-C77F-11E7-DFC5-D6EE1461F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0129-27E3-D44D-A108-32F96033AE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6473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BFD7D-EEA0-FA2F-8146-B8E01BED0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B601EC-FD53-A87E-D048-EF4E945EA0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DE3CA3-6396-2A47-4622-280D1AE76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3C6F8F-CD87-1A91-16D9-242B0A4AB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FE4FB-B9EB-974B-B834-81360D8455B6}" type="datetimeFigureOut">
              <a:rPr lang="en-GB" smtClean="0"/>
              <a:t>30/12/2024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A108C0-74B6-D246-7405-0E6A9FC3D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617C84-756F-FAB9-DDA8-C0665BA3F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0129-27E3-D44D-A108-32F96033AE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884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25668-65A9-93D4-E087-AE46C39FF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8F2EE6-EC20-F010-4ADA-D42D0DBD16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80F6AF-3C40-F8BF-4DE7-D3184B6C6F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3BBC27-D997-B770-D918-D178F26D84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73024B-2E2C-F848-E274-DFE20C15E9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68F403-A3BE-EF54-0E0B-1123AB06F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FE4FB-B9EB-974B-B834-81360D8455B6}" type="datetimeFigureOut">
              <a:rPr lang="en-GB" smtClean="0"/>
              <a:t>30/12/2024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611C6F-5139-CA64-E43F-187D60460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B4B6496-2C80-1AD4-F54F-1A49B5A17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0129-27E3-D44D-A108-32F96033AE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7231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44E9F-FEC8-E861-9912-FB2D8EB58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F186F4-C0F8-2FD7-2D14-FCD71C3E4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FE4FB-B9EB-974B-B834-81360D8455B6}" type="datetimeFigureOut">
              <a:rPr lang="en-GB" smtClean="0"/>
              <a:t>30/12/2024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57CA1F-2F04-15E7-2BC0-8B25F3BD5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0042AF-4BB7-6CF9-523A-1BB27FB1F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0129-27E3-D44D-A108-32F96033AE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7173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36502B-9798-2023-2AC3-AFD427511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FE4FB-B9EB-974B-B834-81360D8455B6}" type="datetimeFigureOut">
              <a:rPr lang="en-GB" smtClean="0"/>
              <a:t>30/12/2024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421805-6F4E-7E77-518B-D0C14C0FC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7F9A8B-46A1-C680-55E4-CB69A5282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0129-27E3-D44D-A108-32F96033AE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571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67C29-A70B-73FA-9C67-02FBD4097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5FC4CD-2F4D-6164-E8F9-89D26C28AC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BBD0AE-57C2-FDBE-7956-72BF108CA3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998A4B-0D9A-1A97-D7E3-B287EA740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FE4FB-B9EB-974B-B834-81360D8455B6}" type="datetimeFigureOut">
              <a:rPr lang="en-GB" smtClean="0"/>
              <a:t>30/12/2024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AC7320-D33D-3AE5-6898-015B4E9FA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AF5CD5-D90C-BB2E-6C9D-5C918D0C2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0129-27E3-D44D-A108-32F96033AE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3658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0B2C2-05ED-1725-70E8-A35A3C0B2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D41FBE-ABBC-A991-8C7B-EFB5D449B2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E59C29-464F-9F91-82C5-429768C18E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2F9C4B-BF99-2D80-ED30-2F5AB6E4A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FE4FB-B9EB-974B-B834-81360D8455B6}" type="datetimeFigureOut">
              <a:rPr lang="en-GB" smtClean="0"/>
              <a:t>30/12/2024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8B1160-23DC-02C0-6F39-2E2EC017E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4CBCCA-F56D-2DD7-EEBE-4E4AA2ADA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0129-27E3-D44D-A108-32F96033AE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3334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50EC8-C813-45FD-D4FE-E2CE63746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23D795-0921-0518-11FD-5F4C30EEC8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7AED3E-F516-4058-171E-43CBF1634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FE4FB-B9EB-974B-B834-81360D8455B6}" type="datetimeFigureOut">
              <a:rPr lang="en-GB" smtClean="0"/>
              <a:t>30/12/2024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88A9DA-DF00-EA6F-0F03-1F1B5489E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5353DA-E82D-8F46-3BCF-7CDF78DB2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0129-27E3-D44D-A108-32F96033AE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0080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3CB78C-9E17-FBA7-06E1-8A5368BB14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35FE41-E601-4A0D-069F-156079F250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D2599-4D78-8C08-C8A5-6DCE17343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FE4FB-B9EB-974B-B834-81360D8455B6}" type="datetimeFigureOut">
              <a:rPr lang="en-GB" smtClean="0"/>
              <a:t>30/12/2024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0E97E9-0B36-1BB2-23A4-233B2DE1D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04B98D-238C-9748-DAF7-584811BC0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0129-27E3-D44D-A108-32F96033AE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1255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FADD27-F07F-53E5-E944-53C7E25E3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B3C664-B3E3-FD17-F46D-EFB0675233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73FEC5-1C6B-4379-F603-E0AE1C73BF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8FE4FB-B9EB-974B-B834-81360D8455B6}" type="datetimeFigureOut">
              <a:rPr lang="en-GB" smtClean="0"/>
              <a:t>30/12/2024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FCCCE4-EF80-32DC-BD77-19ACBFFB54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8EFFE8-F788-C496-0783-8F0258EE23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030129-27E3-D44D-A108-32F96033AE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8279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.png"/><Relationship Id="rId5" Type="http://schemas.openxmlformats.org/officeDocument/2006/relationships/image" Target="../media/image6.JPG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statue of men holding guns&#10;&#10;Description automatically generated">
            <a:extLst>
              <a:ext uri="{FF2B5EF4-FFF2-40B4-BE49-F238E27FC236}">
                <a16:creationId xmlns:a16="http://schemas.microsoft.com/office/drawing/2014/main" id="{B63CC86B-EADA-5475-72CE-E26E870E651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436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BF8EC9-2D30-74DB-0421-83275A119A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2228" y="743447"/>
            <a:ext cx="3973385" cy="4731078"/>
          </a:xfrm>
          <a:noFill/>
        </p:spPr>
        <p:txBody>
          <a:bodyPr>
            <a:normAutofit/>
          </a:bodyPr>
          <a:lstStyle/>
          <a:p>
            <a:pPr algn="l"/>
            <a:r>
              <a:rPr lang="en-GB" sz="5200" dirty="0"/>
              <a:t>Campaign against Genocide War (April)</a:t>
            </a:r>
            <a:br>
              <a:rPr lang="en-GB" sz="5200" dirty="0"/>
            </a:br>
            <a:br>
              <a:rPr lang="en-GB" sz="5200" dirty="0"/>
            </a:br>
            <a:r>
              <a:rPr lang="en-GB" sz="1800" dirty="0"/>
              <a:t>Dr Jonathan R Beloff</a:t>
            </a:r>
            <a:br>
              <a:rPr lang="en-GB" sz="1800"/>
            </a:br>
            <a:endParaRPr lang="en-GB" sz="1800" dirty="0"/>
          </a:p>
        </p:txBody>
      </p:sp>
      <p:pic>
        <p:nvPicPr>
          <p:cNvPr id="6" name="Audio 5">
            <a:extLst>
              <a:ext uri="{FF2B5EF4-FFF2-40B4-BE49-F238E27FC236}">
                <a16:creationId xmlns:a16="http://schemas.microsoft.com/office/drawing/2014/main" id="{257AA713-E723-3DB9-C84F-F8DF587DA6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085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944"/>
    </mc:Choice>
    <mc:Fallback xmlns="">
      <p:transition spd="slow" advTm="109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8138A-9653-B750-234E-E10792D35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Recap…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B29C8-6056-815F-2A32-E9DA127278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Alpha, Bravo and 59</a:t>
            </a:r>
            <a:r>
              <a:rPr lang="en-GB" baseline="30000" dirty="0"/>
              <a:t>th</a:t>
            </a:r>
            <a:r>
              <a:rPr lang="en-GB" dirty="0"/>
              <a:t> CMF reached Kigali to relieve the 3</a:t>
            </a:r>
            <a:r>
              <a:rPr lang="en-GB" baseline="30000" dirty="0"/>
              <a:t>rd</a:t>
            </a:r>
            <a:r>
              <a:rPr lang="en-GB" dirty="0"/>
              <a:t> Battalion</a:t>
            </a:r>
          </a:p>
          <a:p>
            <a:pPr lvl="1"/>
            <a:r>
              <a:rPr lang="en-GB" dirty="0"/>
              <a:t>“When the new battalions entered Kigali, there was a goal to get them to make an impact immediately. This was to show to the FAR that the RPA reinforcements arrived and that the war wouldn’t be a quick victory for them” –Lt General Kayonga</a:t>
            </a:r>
          </a:p>
          <a:p>
            <a:r>
              <a:rPr lang="en-GB" dirty="0"/>
              <a:t>3</a:t>
            </a:r>
            <a:r>
              <a:rPr lang="en-GB" baseline="30000" dirty="0"/>
              <a:t>rd</a:t>
            </a:r>
            <a:r>
              <a:rPr lang="en-GB" dirty="0"/>
              <a:t> Battalion is able to hold off pressing attacks while break-out of CND compound</a:t>
            </a:r>
          </a:p>
          <a:p>
            <a:r>
              <a:rPr lang="en-GB" dirty="0"/>
              <a:t>Capture of Mt Rebero</a:t>
            </a:r>
          </a:p>
          <a:p>
            <a:r>
              <a:rPr lang="en-GB" dirty="0"/>
              <a:t>Tiger Company in the ridge between Nyanza Hill and Kanombe</a:t>
            </a:r>
          </a:p>
          <a:p>
            <a:r>
              <a:rPr lang="en-GB" dirty="0"/>
              <a:t>Genocidal massacres erupt throughout the city/country. </a:t>
            </a:r>
          </a:p>
        </p:txBody>
      </p:sp>
      <p:pic>
        <p:nvPicPr>
          <p:cNvPr id="11" name="Audio 10">
            <a:extLst>
              <a:ext uri="{FF2B5EF4-FFF2-40B4-BE49-F238E27FC236}">
                <a16:creationId xmlns:a16="http://schemas.microsoft.com/office/drawing/2014/main" id="{A1C99112-5A5C-F9B8-242B-2861B019EE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096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448"/>
    </mc:Choice>
    <mc:Fallback xmlns="">
      <p:transition spd="slow" advTm="564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ECE74-D95F-2FAB-4B9C-2404FA788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GB" dirty="0"/>
              <a:t>Second Week (April 13-20)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83FD71-3C68-F773-81C7-33FD9EA3B5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954" y="1148862"/>
            <a:ext cx="11224846" cy="5709138"/>
          </a:xfrm>
        </p:spPr>
        <p:txBody>
          <a:bodyPr>
            <a:normAutofit fontScale="62500" lnSpcReduction="20000"/>
          </a:bodyPr>
          <a:lstStyle/>
          <a:p>
            <a:r>
              <a:rPr lang="en-GB" dirty="0"/>
              <a:t>Operation Amaryllis </a:t>
            </a:r>
          </a:p>
          <a:p>
            <a:pPr lvl="1"/>
            <a:r>
              <a:rPr lang="en-GB" dirty="0"/>
              <a:t>RPA: Why did they allow a cease-fire for it?</a:t>
            </a:r>
          </a:p>
          <a:p>
            <a:pPr lvl="2"/>
            <a:r>
              <a:rPr lang="en-GB" dirty="0"/>
              <a:t>1.) Remove foreigners who might become human shields for the FAR/</a:t>
            </a:r>
            <a:r>
              <a:rPr lang="en-GB" i="1" dirty="0"/>
              <a:t>Interahamwe</a:t>
            </a:r>
          </a:p>
          <a:p>
            <a:pPr lvl="2"/>
            <a:r>
              <a:rPr lang="en-GB" dirty="0"/>
              <a:t>2.) Perhaps provide an opportunity for the FAR to stop the massacres</a:t>
            </a:r>
          </a:p>
          <a:p>
            <a:r>
              <a:rPr lang="en-GB" dirty="0"/>
              <a:t>Battle for Mt Jali</a:t>
            </a:r>
          </a:p>
          <a:p>
            <a:pPr lvl="1"/>
            <a:r>
              <a:rPr lang="en-GB" dirty="0"/>
              <a:t>Bravo CMF under Dodo attempt to take the important hill</a:t>
            </a:r>
          </a:p>
          <a:p>
            <a:pPr lvl="1"/>
            <a:r>
              <a:rPr lang="en-GB" dirty="0"/>
              <a:t>Takes until May 20</a:t>
            </a:r>
            <a:r>
              <a:rPr lang="en-GB" baseline="30000" dirty="0"/>
              <a:t>th</a:t>
            </a:r>
            <a:r>
              <a:rPr lang="en-GB" dirty="0"/>
              <a:t> for hill to be under RPA control</a:t>
            </a:r>
          </a:p>
          <a:p>
            <a:r>
              <a:rPr lang="en-GB" dirty="0"/>
              <a:t>Alpha &amp; 59</a:t>
            </a:r>
            <a:r>
              <a:rPr lang="en-GB" baseline="30000" dirty="0"/>
              <a:t>th</a:t>
            </a:r>
            <a:r>
              <a:rPr lang="en-GB" dirty="0"/>
              <a:t> take controls over northern half of Kacyiru</a:t>
            </a:r>
          </a:p>
          <a:p>
            <a:pPr lvl="1"/>
            <a:r>
              <a:rPr lang="en-GB" dirty="0"/>
              <a:t>SOS Children’s Village become a new transit site for rescued Rwandans</a:t>
            </a:r>
          </a:p>
          <a:p>
            <a:r>
              <a:rPr lang="en-GB" dirty="0"/>
              <a:t>General Anyidoho (UNAMIR) describes the battlefront:</a:t>
            </a:r>
          </a:p>
          <a:p>
            <a:pPr lvl="1"/>
            <a:r>
              <a:rPr lang="en-GB" dirty="0"/>
              <a:t>“the frontlines between both parties were less than 1000 metres. The situation, along the route from the Hotel Meridien to the Gendarmerie Camp in Kacyiru” (36)</a:t>
            </a:r>
          </a:p>
          <a:p>
            <a:pPr lvl="1"/>
            <a:r>
              <a:rPr lang="en-GB" dirty="0"/>
              <a:t>Kacyiru to the Meridien Roundabout through KN 5 RD reaching Chez </a:t>
            </a:r>
            <a:r>
              <a:rPr lang="en-GB" dirty="0" err="1"/>
              <a:t>Lando</a:t>
            </a:r>
            <a:r>
              <a:rPr lang="en-GB" dirty="0"/>
              <a:t> in </a:t>
            </a:r>
            <a:r>
              <a:rPr lang="en-GB" dirty="0" err="1"/>
              <a:t>Kissimenti</a:t>
            </a:r>
            <a:r>
              <a:rPr lang="en-GB" dirty="0"/>
              <a:t> and into Remera.</a:t>
            </a:r>
          </a:p>
          <a:p>
            <a:r>
              <a:rPr lang="en-GB" dirty="0"/>
              <a:t>UNAMIR attempts cease-fires but RPF/A demand end of Genocide first</a:t>
            </a:r>
          </a:p>
          <a:p>
            <a:r>
              <a:rPr lang="en-GB" dirty="0"/>
              <a:t>16</a:t>
            </a:r>
            <a:r>
              <a:rPr lang="en-GB" baseline="30000" dirty="0"/>
              <a:t>th</a:t>
            </a:r>
            <a:r>
              <a:rPr lang="en-GB" dirty="0"/>
              <a:t>-20</a:t>
            </a:r>
            <a:r>
              <a:rPr lang="en-GB" baseline="30000" dirty="0"/>
              <a:t>th</a:t>
            </a:r>
            <a:r>
              <a:rPr lang="en-GB" dirty="0"/>
              <a:t> : new wave of genocidal killings in Nyamirambo with urban warfare increasing in Nyamirambo, Kicukiro and </a:t>
            </a:r>
            <a:r>
              <a:rPr lang="en-GB" dirty="0" err="1"/>
              <a:t>Gikondo</a:t>
            </a:r>
            <a:endParaRPr lang="en-GB" dirty="0"/>
          </a:p>
          <a:p>
            <a:pPr lvl="1"/>
            <a:r>
              <a:rPr lang="en-GB" dirty="0"/>
              <a:t>Amahoro Stadium is shelled by FAR leaving to 45 dead</a:t>
            </a:r>
          </a:p>
          <a:p>
            <a:pPr lvl="1"/>
            <a:r>
              <a:rPr lang="en-GB" dirty="0"/>
              <a:t>Camp KAMI shells Parliament from the north hoping to break RPA morale</a:t>
            </a:r>
          </a:p>
          <a:p>
            <a:r>
              <a:rPr lang="en-GB" dirty="0"/>
              <a:t>St Andre rescue operation on April 16</a:t>
            </a:r>
            <a:r>
              <a:rPr lang="en-GB" baseline="30000" dirty="0"/>
              <a:t>th</a:t>
            </a:r>
            <a:r>
              <a:rPr lang="en-GB" dirty="0"/>
              <a:t> </a:t>
            </a:r>
          </a:p>
          <a:p>
            <a:r>
              <a:rPr lang="en-GB" dirty="0"/>
              <a:t>Lt General </a:t>
            </a:r>
            <a:r>
              <a:rPr lang="en-GB" dirty="0" err="1"/>
              <a:t>Muhire’s</a:t>
            </a:r>
            <a:r>
              <a:rPr lang="en-GB" dirty="0"/>
              <a:t> 101 CMF leaves Mulindi towards southern Kigali by May</a:t>
            </a:r>
          </a:p>
          <a:p>
            <a:r>
              <a:rPr lang="en-GB" dirty="0"/>
              <a:t>19</a:t>
            </a:r>
            <a:r>
              <a:rPr lang="en-GB" baseline="30000" dirty="0"/>
              <a:t>th</a:t>
            </a:r>
            <a:r>
              <a:rPr lang="en-GB" dirty="0"/>
              <a:t>: Belgium’s 2</a:t>
            </a:r>
            <a:r>
              <a:rPr lang="en-GB" baseline="30000" dirty="0"/>
              <a:t>nd</a:t>
            </a:r>
            <a:r>
              <a:rPr lang="en-GB" dirty="0"/>
              <a:t> Commando Battalion withdraws from Kigali</a:t>
            </a:r>
          </a:p>
          <a:p>
            <a:endParaRPr lang="en-GB" dirty="0"/>
          </a:p>
        </p:txBody>
      </p:sp>
      <p:pic>
        <p:nvPicPr>
          <p:cNvPr id="8" name="Audio 7">
            <a:extLst>
              <a:ext uri="{FF2B5EF4-FFF2-40B4-BE49-F238E27FC236}">
                <a16:creationId xmlns:a16="http://schemas.microsoft.com/office/drawing/2014/main" id="{A08C7BAE-D2E3-FB9E-2786-8E528A24B7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06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2602"/>
    </mc:Choice>
    <mc:Fallback xmlns="">
      <p:transition spd="slow" advTm="2126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map of a city&#10;&#10;Description automatically generated">
            <a:extLst>
              <a:ext uri="{FF2B5EF4-FFF2-40B4-BE49-F238E27FC236}">
                <a16:creationId xmlns:a16="http://schemas.microsoft.com/office/drawing/2014/main" id="{57831E55-B1A2-F186-F49D-0893CD8072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7578" y="0"/>
            <a:ext cx="10076844" cy="6858000"/>
          </a:xfrm>
          <a:prstGeom prst="rect">
            <a:avLst/>
          </a:prstGeom>
        </p:spPr>
      </p:pic>
      <p:pic>
        <p:nvPicPr>
          <p:cNvPr id="4" name="Audio 3">
            <a:extLst>
              <a:ext uri="{FF2B5EF4-FFF2-40B4-BE49-F238E27FC236}">
                <a16:creationId xmlns:a16="http://schemas.microsoft.com/office/drawing/2014/main" id="{74F63B9A-009B-B0C2-5913-3B72DBF168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502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660"/>
    </mc:Choice>
    <mc:Fallback xmlns="">
      <p:transition spd="slow" advTm="176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54F40-CD8F-47D3-48AA-D5D24FD9A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GB" dirty="0"/>
              <a:t>Third Week (April 21-27)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CB5328-E852-3059-B043-0527C797BF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25563"/>
            <a:ext cx="11353800" cy="5532436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22</a:t>
            </a:r>
            <a:r>
              <a:rPr lang="en-GB" baseline="30000" dirty="0"/>
              <a:t>nd</a:t>
            </a:r>
            <a:r>
              <a:rPr lang="en-GB" dirty="0"/>
              <a:t> &amp; 24</a:t>
            </a:r>
            <a:r>
              <a:rPr lang="en-GB" baseline="30000" dirty="0"/>
              <a:t>th</a:t>
            </a:r>
            <a:r>
              <a:rPr lang="en-GB" dirty="0"/>
              <a:t>: </a:t>
            </a:r>
            <a:r>
              <a:rPr lang="en-GB" i="1" dirty="0"/>
              <a:t>Interahamwe </a:t>
            </a:r>
            <a:r>
              <a:rPr lang="en-GB" dirty="0"/>
              <a:t>enter St Paul &amp; St </a:t>
            </a:r>
            <a:r>
              <a:rPr lang="en-GB" dirty="0" err="1"/>
              <a:t>Famille</a:t>
            </a:r>
            <a:r>
              <a:rPr lang="en-GB" dirty="0"/>
              <a:t> to find and kill Tutsis</a:t>
            </a:r>
          </a:p>
          <a:p>
            <a:r>
              <a:rPr lang="en-GB" dirty="0"/>
              <a:t>21</a:t>
            </a:r>
            <a:r>
              <a:rPr lang="en-GB" baseline="30000" dirty="0"/>
              <a:t>st</a:t>
            </a:r>
            <a:r>
              <a:rPr lang="en-GB" dirty="0"/>
              <a:t>: Bravo CMF attempts to take Mt Kigali but struggle against the FAR’s 21</a:t>
            </a:r>
            <a:r>
              <a:rPr lang="en-GB" baseline="30000" dirty="0"/>
              <a:t>st</a:t>
            </a:r>
            <a:r>
              <a:rPr lang="en-GB" dirty="0"/>
              <a:t> Battalion</a:t>
            </a:r>
          </a:p>
          <a:p>
            <a:r>
              <a:rPr lang="en-GB" dirty="0"/>
              <a:t>UN Security Council Resolution 912 to reduce UNAMIR to 270 soldiers</a:t>
            </a:r>
          </a:p>
          <a:p>
            <a:pPr lvl="1"/>
            <a:r>
              <a:rPr lang="en-GB" dirty="0"/>
              <a:t>Ghana keeps their 800 soldiers with General Anyidoho</a:t>
            </a:r>
          </a:p>
          <a:p>
            <a:r>
              <a:rPr lang="en-GB" dirty="0"/>
              <a:t>RPA continue rescue operations in Nyamirambo &amp; other parts of Kigali</a:t>
            </a:r>
          </a:p>
          <a:p>
            <a:r>
              <a:rPr lang="en-GB" dirty="0"/>
              <a:t>RPA’s 7</a:t>
            </a:r>
            <a:r>
              <a:rPr lang="en-GB" baseline="30000" dirty="0"/>
              <a:t>th</a:t>
            </a:r>
            <a:r>
              <a:rPr lang="en-GB" dirty="0"/>
              <a:t> and 157</a:t>
            </a:r>
            <a:r>
              <a:rPr lang="en-GB" baseline="30000" dirty="0"/>
              <a:t>th</a:t>
            </a:r>
            <a:r>
              <a:rPr lang="en-GB" dirty="0"/>
              <a:t> CMF going south and east</a:t>
            </a:r>
          </a:p>
          <a:p>
            <a:r>
              <a:rPr lang="en-GB" dirty="0"/>
              <a:t>RPA’s 101 and 7</a:t>
            </a:r>
            <a:r>
              <a:rPr lang="en-GB" baseline="30000" dirty="0"/>
              <a:t>th</a:t>
            </a:r>
            <a:r>
              <a:rPr lang="en-GB" dirty="0"/>
              <a:t> CMF attack the city from the eastern town of Rwamagana</a:t>
            </a:r>
          </a:p>
          <a:p>
            <a:r>
              <a:rPr lang="en-GB" dirty="0"/>
              <a:t>FAR </a:t>
            </a:r>
            <a:r>
              <a:rPr lang="en-GB" dirty="0" err="1"/>
              <a:t>Murasira</a:t>
            </a:r>
            <a:r>
              <a:rPr lang="en-GB" dirty="0"/>
              <a:t> describes the carnage:</a:t>
            </a:r>
          </a:p>
          <a:p>
            <a:pPr lvl="1"/>
            <a:r>
              <a:rPr lang="en-GB" dirty="0"/>
              <a:t>“I saw the genocidal massacres everywhere. Every street had dead bodies, but most [FAR] soldiers didn’t seem to care.”</a:t>
            </a:r>
          </a:p>
          <a:p>
            <a:r>
              <a:rPr lang="en-GB" dirty="0"/>
              <a:t>Beginning of exodus of Rwandans from RPA safe zones to outside of Kigali</a:t>
            </a:r>
          </a:p>
          <a:p>
            <a:r>
              <a:rPr lang="en-GB" dirty="0"/>
              <a:t>25</a:t>
            </a:r>
            <a:r>
              <a:rPr lang="en-GB" baseline="30000" dirty="0"/>
              <a:t>th</a:t>
            </a:r>
            <a:r>
              <a:rPr lang="en-GB" dirty="0"/>
              <a:t>: Battle 300 meters east of Remera</a:t>
            </a:r>
          </a:p>
        </p:txBody>
      </p:sp>
      <p:pic>
        <p:nvPicPr>
          <p:cNvPr id="6" name="Audio 5">
            <a:extLst>
              <a:ext uri="{FF2B5EF4-FFF2-40B4-BE49-F238E27FC236}">
                <a16:creationId xmlns:a16="http://schemas.microsoft.com/office/drawing/2014/main" id="{FB1E3F10-E26E-1751-1ACF-9687FE41F9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856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6795"/>
    </mc:Choice>
    <mc:Fallback xmlns="">
      <p:transition spd="slow" advTm="1867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map of a city&#10;&#10;Description automatically generated">
            <a:extLst>
              <a:ext uri="{FF2B5EF4-FFF2-40B4-BE49-F238E27FC236}">
                <a16:creationId xmlns:a16="http://schemas.microsoft.com/office/drawing/2014/main" id="{83A3924F-C52A-929A-D911-269F77BCC5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950969" y="0"/>
            <a:ext cx="10104961" cy="6877136"/>
          </a:xfrm>
        </p:spPr>
      </p:pic>
      <p:pic>
        <p:nvPicPr>
          <p:cNvPr id="4" name="Audio 3">
            <a:extLst>
              <a:ext uri="{FF2B5EF4-FFF2-40B4-BE49-F238E27FC236}">
                <a16:creationId xmlns:a16="http://schemas.microsoft.com/office/drawing/2014/main" id="{46DE0297-79AA-53C9-2609-C0EC5303D8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531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965"/>
    </mc:Choice>
    <mc:Fallback xmlns="">
      <p:transition spd="slow" advTm="119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9C66F-BFB6-900D-1C1F-C10899C6F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0515600" cy="1325563"/>
          </a:xfrm>
        </p:spPr>
        <p:txBody>
          <a:bodyPr/>
          <a:lstStyle/>
          <a:p>
            <a:r>
              <a:rPr lang="en-GB" dirty="0"/>
              <a:t>Final April Days (28-30):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991B9-8624-01AA-BE8F-B58CD1BC19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43818"/>
            <a:ext cx="11353800" cy="4833145"/>
          </a:xfrm>
        </p:spPr>
        <p:txBody>
          <a:bodyPr>
            <a:normAutofit/>
          </a:bodyPr>
          <a:lstStyle/>
          <a:p>
            <a:r>
              <a:rPr lang="en-GB" dirty="0"/>
              <a:t>General Augustin </a:t>
            </a:r>
            <a:r>
              <a:rPr lang="en-GB" dirty="0" err="1"/>
              <a:t>Bizimungu</a:t>
            </a:r>
            <a:r>
              <a:rPr lang="en-GB" dirty="0"/>
              <a:t> takes leadership of the FAR</a:t>
            </a:r>
          </a:p>
          <a:p>
            <a:pPr lvl="1"/>
            <a:r>
              <a:rPr lang="en-GB" dirty="0"/>
              <a:t>What is the strategic goal of the FAR?</a:t>
            </a:r>
          </a:p>
          <a:p>
            <a:r>
              <a:rPr lang="en-GB" dirty="0"/>
              <a:t>RPA’s 101 &amp; 7</a:t>
            </a:r>
            <a:r>
              <a:rPr lang="en-GB" baseline="30000" dirty="0"/>
              <a:t>th</a:t>
            </a:r>
            <a:r>
              <a:rPr lang="en-GB" dirty="0"/>
              <a:t> CMF roughly 30 km southeast of Kigali</a:t>
            </a:r>
          </a:p>
          <a:p>
            <a:pPr lvl="1"/>
            <a:r>
              <a:rPr lang="en-GB" dirty="0"/>
              <a:t>UNAMIR believes it’s just a matter of time until the RPA win &amp; notice difference in morale</a:t>
            </a:r>
          </a:p>
          <a:p>
            <a:r>
              <a:rPr lang="en-GB" dirty="0"/>
              <a:t>Camp KAMI falls to the 21</a:t>
            </a:r>
            <a:r>
              <a:rPr lang="en-GB" baseline="30000" dirty="0"/>
              <a:t>st</a:t>
            </a:r>
            <a:r>
              <a:rPr lang="en-GB" dirty="0"/>
              <a:t> CMF and RPA are only a few km of Camp Kanombe</a:t>
            </a:r>
          </a:p>
          <a:p>
            <a:r>
              <a:rPr lang="en-GB" dirty="0"/>
              <a:t>RPA secures northern routes to Kigali and tactical locations in Kacyiru, </a:t>
            </a:r>
            <a:r>
              <a:rPr lang="en-GB" dirty="0" err="1"/>
              <a:t>Nyarutarama</a:t>
            </a:r>
            <a:r>
              <a:rPr lang="en-GB" dirty="0"/>
              <a:t> and </a:t>
            </a:r>
            <a:r>
              <a:rPr lang="en-GB" dirty="0" err="1"/>
              <a:t>Gacuriro</a:t>
            </a:r>
            <a:endParaRPr lang="en-GB" dirty="0"/>
          </a:p>
          <a:p>
            <a:r>
              <a:rPr lang="en-GB" dirty="0"/>
              <a:t>King Faisal Hospital controversy </a:t>
            </a:r>
          </a:p>
        </p:txBody>
      </p:sp>
      <p:pic>
        <p:nvPicPr>
          <p:cNvPr id="6" name="Audio 5">
            <a:extLst>
              <a:ext uri="{FF2B5EF4-FFF2-40B4-BE49-F238E27FC236}">
                <a16:creationId xmlns:a16="http://schemas.microsoft.com/office/drawing/2014/main" id="{64812238-3C99-8391-A79C-F74A6AB8EE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615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0876"/>
    </mc:Choice>
    <mc:Fallback xmlns="">
      <p:transition spd="slow" advTm="1808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map of a city&#10;&#10;Description automatically generated">
            <a:extLst>
              <a:ext uri="{FF2B5EF4-FFF2-40B4-BE49-F238E27FC236}">
                <a16:creationId xmlns:a16="http://schemas.microsoft.com/office/drawing/2014/main" id="{EE675642-D607-632C-5FEE-ACFAB41451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043519" y="0"/>
            <a:ext cx="10104961" cy="6877136"/>
          </a:xfrm>
        </p:spPr>
      </p:pic>
      <p:pic>
        <p:nvPicPr>
          <p:cNvPr id="4" name="Audio 3">
            <a:extLst>
              <a:ext uri="{FF2B5EF4-FFF2-40B4-BE49-F238E27FC236}">
                <a16:creationId xmlns:a16="http://schemas.microsoft.com/office/drawing/2014/main" id="{0FFEABAD-29AF-4518-9A3E-D0FD26FD774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465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727"/>
    </mc:Choice>
    <mc:Fallback xmlns="">
      <p:transition spd="slow" advTm="187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oup of buildings in a city&#10;&#10;Description automatically generated with low confidence">
            <a:extLst>
              <a:ext uri="{FF2B5EF4-FFF2-40B4-BE49-F238E27FC236}">
                <a16:creationId xmlns:a16="http://schemas.microsoft.com/office/drawing/2014/main" id="{782031D4-D99C-6103-431B-F649B5F0F8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/>
          <a:srcRect t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202BD2-BDC6-3017-7BDD-A23D099AB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Questions?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AC36E3-C1C7-C5FD-B696-A2541CEE5842}"/>
              </a:ext>
            </a:extLst>
          </p:cNvPr>
          <p:cNvSpPr txBox="1"/>
          <p:nvPr/>
        </p:nvSpPr>
        <p:spPr>
          <a:xfrm>
            <a:off x="3530600" y="795924"/>
            <a:ext cx="5219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Questions?</a:t>
            </a:r>
          </a:p>
        </p:txBody>
      </p:sp>
      <p:pic>
        <p:nvPicPr>
          <p:cNvPr id="7" name="Audio 6">
            <a:extLst>
              <a:ext uri="{FF2B5EF4-FFF2-40B4-BE49-F238E27FC236}">
                <a16:creationId xmlns:a16="http://schemas.microsoft.com/office/drawing/2014/main" id="{231A9356-7E3B-6BB3-54CF-B9688856DA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449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14"/>
    </mc:Choice>
    <mc:Fallback xmlns="">
      <p:transition spd="slow" advTm="55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583</Words>
  <Application>Microsoft Macintosh PowerPoint</Application>
  <PresentationFormat>Widescreen</PresentationFormat>
  <Paragraphs>51</Paragraphs>
  <Slides>9</Slides>
  <Notes>1</Notes>
  <HiddenSlides>0</HiddenSlides>
  <MMClips>9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Campaign against Genocide War (April)  Dr Jonathan R Beloff </vt:lpstr>
      <vt:lpstr>Recap… </vt:lpstr>
      <vt:lpstr>Second Week (April 13-20)</vt:lpstr>
      <vt:lpstr>PowerPoint Presentation</vt:lpstr>
      <vt:lpstr>Third Week (April 21-27)</vt:lpstr>
      <vt:lpstr>PowerPoint Presentation</vt:lpstr>
      <vt:lpstr>Final April Days (28-30):</vt:lpstr>
      <vt:lpstr>PowerPoint Presentation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Jonathan Beloff</dc:creator>
  <cp:lastModifiedBy>Jonathan Beloff</cp:lastModifiedBy>
  <cp:revision>29</cp:revision>
  <dcterms:created xsi:type="dcterms:W3CDTF">2024-02-28T13:12:11Z</dcterms:created>
  <dcterms:modified xsi:type="dcterms:W3CDTF">2024-12-30T21:16:40Z</dcterms:modified>
</cp:coreProperties>
</file>