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4a" ContentType="audi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8"/>
  </p:notesMasterIdLst>
  <p:sldIdLst>
    <p:sldId id="256" r:id="rId2"/>
    <p:sldId id="257" r:id="rId3"/>
    <p:sldId id="258" r:id="rId4"/>
    <p:sldId id="259" r:id="rId5"/>
    <p:sldId id="260" r:id="rId6"/>
    <p:sldId id="262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31"/>
    <p:restoredTop sz="96024"/>
  </p:normalViewPr>
  <p:slideViewPr>
    <p:cSldViewPr snapToGrid="0">
      <p:cViewPr varScale="1">
        <p:scale>
          <a:sx n="112" d="100"/>
          <a:sy n="112" d="100"/>
        </p:scale>
        <p:origin x="680" y="2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390BAB8-A73C-1D42-8086-61C5957B9248}" type="datetimeFigureOut">
              <a:rPr lang="en-GB" smtClean="0"/>
              <a:t>30/12/2024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C36A20B-A690-4C41-88CD-BDC2540E61E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910227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440072F-45EA-7B49-AE15-580B5E892B34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216846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13AD2E-B910-E7AB-1191-1F9D0FAD868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B8BB3AF-63C3-DFD4-037F-9830F8A04F6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9EFB96D-7CBC-87F6-3C35-CEACE5B539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137389-9246-3448-A6BF-A528D693B309}" type="datetimeFigureOut">
              <a:rPr lang="en-US" smtClean="0"/>
              <a:t>12/30/24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845C859-1CF0-E8FE-9A40-01F58A2EA1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E9D13B3-7977-AAB8-CA5F-6FA208DD46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2F4D26-0CA5-1848-BE3A-62C6F12483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6951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D5F517-4C7B-CA0B-A485-E1CB635C39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D28F9F0-45AF-6AE5-2D96-D1418C637E6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5362400-3D2A-BA4B-1556-6B651F71F8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137389-9246-3448-A6BF-A528D693B309}" type="datetimeFigureOut">
              <a:rPr lang="en-US" smtClean="0"/>
              <a:t>12/30/24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445EC1F-DB51-B181-3AB6-4D70D55AF2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53591C7-5CA1-435F-AC32-18D668E43A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2F4D26-0CA5-1848-BE3A-62C6F12483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41622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0EE6D3-7054-0A16-4DB4-384610460B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5BFE23B-CA95-1E30-C62E-381129D77CA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37438E5-4BFD-5AA8-B3D9-D0B73852A4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137389-9246-3448-A6BF-A528D693B309}" type="datetimeFigureOut">
              <a:rPr lang="en-US" smtClean="0"/>
              <a:t>12/30/24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98EB1CD-CC50-EE5F-4273-F35C211D6A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F108F33-1120-EE4B-A48D-BB1EFB4921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2F4D26-0CA5-1848-BE3A-62C6F12483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94142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C8233F-8285-282F-F07C-5E35348C8C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A2725D-21EF-4DE2-4F6B-05C7B15556F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973B9BB-7AC1-28D1-360D-379299D9E99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F8440BE-06C8-F9C4-A00C-BC67507429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137389-9246-3448-A6BF-A528D693B309}" type="datetimeFigureOut">
              <a:rPr lang="en-US" smtClean="0"/>
              <a:t>12/30/24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D4CF613-EAA0-3FB7-A31A-5B8732BD41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6417182-D359-A67D-0255-5896AFA2D5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2F4D26-0CA5-1848-BE3A-62C6F12483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28498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C9B859-224D-4BB0-3B3C-B8448F4251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6466811-29D9-8157-8023-50E2E4F87F7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4C4A97A-06C7-01A1-82CD-6694FA707BB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4B71013-A285-47C1-177E-54DCEC05121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045A7DD-CC2E-AEDE-7C3D-F29B136DFB9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FCAA7F8-9D91-2332-BAD5-BA8728A100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137389-9246-3448-A6BF-A528D693B309}" type="datetimeFigureOut">
              <a:rPr lang="en-US" smtClean="0"/>
              <a:t>12/30/24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8E37440-7904-7BB0-BF16-BCEE45FA4A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43E014F-1103-B39F-9074-6FADC51DED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2F4D26-0CA5-1848-BE3A-62C6F12483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68236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645BAA-AC22-329A-031A-E8328CB46C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530264D-9EFD-1F4E-E538-CDFC7F69E2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137389-9246-3448-A6BF-A528D693B309}" type="datetimeFigureOut">
              <a:rPr lang="en-US" smtClean="0"/>
              <a:t>12/30/24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51E4C50-68AB-94BC-D5A1-A39ABC1E6A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6F979F9-6FFB-06D5-0F26-D8BBFC8FB0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2F4D26-0CA5-1848-BE3A-62C6F12483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658139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3B7CE44-59C6-C984-6B87-51EB5F5D29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137389-9246-3448-A6BF-A528D693B309}" type="datetimeFigureOut">
              <a:rPr lang="en-US" smtClean="0"/>
              <a:t>12/30/24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114AE65-E143-F5F6-117C-BD40978995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76829D7-EF71-08D0-C0F9-E77E8EADFF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2F4D26-0CA5-1848-BE3A-62C6F12483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46894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E18959-FF26-BC30-D532-2A067EDBA5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79F013B-E719-C611-6C6D-84B077F738C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437DC67-F207-D861-ACFF-90EEA20EC74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201D01D-91E3-BAF9-2F14-0C85B56FDD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137389-9246-3448-A6BF-A528D693B309}" type="datetimeFigureOut">
              <a:rPr lang="en-US" smtClean="0"/>
              <a:t>12/30/24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17B1CE9-711D-0E15-A31C-D1AFD792A1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B842063-AA28-3108-3B0B-813964050C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2F4D26-0CA5-1848-BE3A-62C6F12483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06937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6707DE-98A6-18F8-DDB1-D8525C7C5E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D7E14A8-2956-B07E-7044-E4272C3380F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9971B04-F2D1-67EF-1F6A-D08810815BA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E6F2ECA-4619-ABA9-6D77-480208CA5D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137389-9246-3448-A6BF-A528D693B309}" type="datetimeFigureOut">
              <a:rPr lang="en-US" smtClean="0"/>
              <a:t>12/30/24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A227F3C-F24E-EC8A-A101-C21E4D769B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438ADFC-0AF6-6575-888D-388F7BD3F8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2F4D26-0CA5-1848-BE3A-62C6F12483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40571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BFE286-B8DF-628C-DA32-01181111A4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FD03008-DCC7-B997-E114-AC68A11D13E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6DAECCF-A76F-4771-F846-DAD1DA63BA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137389-9246-3448-A6BF-A528D693B309}" type="datetimeFigureOut">
              <a:rPr lang="en-US" smtClean="0"/>
              <a:t>12/30/24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88FA1A5-179D-187E-F8DF-C495DA6542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627D200-680B-E0D5-EBE9-ED04EF458D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2F4D26-0CA5-1848-BE3A-62C6F12483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3215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A9BC22D-528A-692A-B842-88565288143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8724901-7D82-20FB-0F75-B599F93AF56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24BE213-54CF-D4A4-8DDB-F8492E27FE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137389-9246-3448-A6BF-A528D693B309}" type="datetimeFigureOut">
              <a:rPr lang="en-US" smtClean="0"/>
              <a:t>12/30/24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A923928-B739-D8AF-D1FF-BAF6214ACD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8F7880E-E0FF-DB02-AFF8-AAD9FC9DE4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2F4D26-0CA5-1848-BE3A-62C6F12483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38964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43CBCE6-C23F-5747-BAE0-2522D73225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DFC1D30-DCB4-F4D0-0A0F-DAEB4069D3F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C627844-4004-E393-F3AA-E765B8E31F6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B137389-9246-3448-A6BF-A528D693B309}" type="datetimeFigureOut">
              <a:rPr lang="en-US" smtClean="0"/>
              <a:t>12/30/24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3A0BBB0-C84D-4459-5068-456B4567C17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6016B33-7CEE-08C6-85C6-3FBEC9DEA52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A2F4D26-0CA5-1848-BE3A-62C6F12483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64569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5" Type="http://schemas.openxmlformats.org/officeDocument/2006/relationships/image" Target="../media/image2.png"/><Relationship Id="rId4" Type="http://schemas.openxmlformats.org/officeDocument/2006/relationships/image" Target="../media/image1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.m4a"/><Relationship Id="rId1" Type="http://schemas.microsoft.com/office/2007/relationships/media" Target="../media/media2.m4a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.m4a"/><Relationship Id="rId1" Type="http://schemas.microsoft.com/office/2007/relationships/media" Target="../media/media3.m4a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4.m4a"/><Relationship Id="rId1" Type="http://schemas.microsoft.com/office/2007/relationships/media" Target="../media/media4.m4a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5.m4a"/><Relationship Id="rId1" Type="http://schemas.microsoft.com/office/2007/relationships/media" Target="../media/media5.m4a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6.m4a"/><Relationship Id="rId1" Type="http://schemas.microsoft.com/office/2007/relationships/media" Target="../media/media6.m4a"/><Relationship Id="rId6" Type="http://schemas.openxmlformats.org/officeDocument/2006/relationships/image" Target="../media/image2.png"/><Relationship Id="rId5" Type="http://schemas.openxmlformats.org/officeDocument/2006/relationships/image" Target="../media/image3.JPG"/><Relationship Id="rId4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E1AF51-DEB3-DB37-9E80-56EE4061FF6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08DDD75-B5F7-18DA-9536-B34783B9268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  <p:sp useBgFill="1">
        <p:nvSpPr>
          <p:cNvPr id="4" name="Rectangle 3">
            <a:extLst>
              <a:ext uri="{FF2B5EF4-FFF2-40B4-BE49-F238E27FC236}">
                <a16:creationId xmlns:a16="http://schemas.microsoft.com/office/drawing/2014/main" id="{26407122-D5D3-0F90-39B3-D5B1FA319D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9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A statue of men holding guns&#10;&#10;Description automatically generated">
            <a:extLst>
              <a:ext uri="{FF2B5EF4-FFF2-40B4-BE49-F238E27FC236}">
                <a16:creationId xmlns:a16="http://schemas.microsoft.com/office/drawing/2014/main" id="{C9FB34BE-8ECD-B6F9-9961-16B21AF858E5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b="5436"/>
          <a:stretch/>
        </p:blipFill>
        <p:spPr>
          <a:xfrm>
            <a:off x="2522356" y="10"/>
            <a:ext cx="9669642" cy="6857990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9FBA9016-3977-A3D1-625C-FA40BCEA4FB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7390263" cy="6858000"/>
          </a:xfrm>
          <a:prstGeom prst="rect">
            <a:avLst/>
          </a:prstGeom>
          <a:gradFill>
            <a:gsLst>
              <a:gs pos="48000">
                <a:schemeClr val="bg1"/>
              </a:gs>
              <a:gs pos="35000">
                <a:schemeClr val="bg1">
                  <a:alpha val="77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F55D119D-6FB7-434C-3186-B9C38DFF0EA6}"/>
              </a:ext>
            </a:extLst>
          </p:cNvPr>
          <p:cNvSpPr txBox="1">
            <a:spLocks/>
          </p:cNvSpPr>
          <p:nvPr/>
        </p:nvSpPr>
        <p:spPr>
          <a:xfrm>
            <a:off x="838200" y="365124"/>
            <a:ext cx="2496015" cy="471983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3600" dirty="0"/>
              <a:t>Combatting Genocide Denial Claims</a:t>
            </a:r>
            <a:br>
              <a:rPr lang="en-US" sz="3600" dirty="0"/>
            </a:br>
            <a:endParaRPr lang="en-US" sz="3600" dirty="0"/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725CC85E-E913-8B5D-ED5F-91BB94ADA134}"/>
              </a:ext>
            </a:extLst>
          </p:cNvPr>
          <p:cNvSpPr txBox="1">
            <a:spLocks/>
          </p:cNvSpPr>
          <p:nvPr/>
        </p:nvSpPr>
        <p:spPr>
          <a:xfrm>
            <a:off x="838200" y="2434201"/>
            <a:ext cx="3822189" cy="37427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-228600" algn="l">
              <a:buFont typeface="Arial" panose="020B0604020202020204" pitchFamily="34" charset="0"/>
              <a:buChar char="•"/>
            </a:pPr>
            <a:endParaRPr lang="en-US" sz="20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C083789-A17D-93FC-90B1-9CCEAFCC3781}"/>
              </a:ext>
            </a:extLst>
          </p:cNvPr>
          <p:cNvSpPr txBox="1"/>
          <p:nvPr/>
        </p:nvSpPr>
        <p:spPr>
          <a:xfrm>
            <a:off x="350763" y="4153631"/>
            <a:ext cx="218797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/>
              <a:t>Dr Jonathan R Beloff</a:t>
            </a:r>
            <a:br>
              <a:rPr lang="en-US" sz="1800"/>
            </a:br>
            <a:endParaRPr lang="en-GB" dirty="0"/>
          </a:p>
        </p:txBody>
      </p:sp>
      <p:pic>
        <p:nvPicPr>
          <p:cNvPr id="21" name="Audio 20">
            <a:extLst>
              <a:ext uri="{FF2B5EF4-FFF2-40B4-BE49-F238E27FC236}">
                <a16:creationId xmlns:a16="http://schemas.microsoft.com/office/drawing/2014/main" id="{A184BF2F-7450-C0E1-73C7-6BD27C26D7C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163300" y="58293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48971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2983"/>
    </mc:Choice>
    <mc:Fallback xmlns="">
      <p:transition spd="slow" advTm="3298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1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3F387E-BB4A-EB97-10E1-D771DBF3BB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is the Double Genocide Theory?	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4D5C63F-1B77-561E-18EA-978DD6342C5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7971" y="1825624"/>
            <a:ext cx="11255829" cy="5032375"/>
          </a:xfrm>
        </p:spPr>
        <p:txBody>
          <a:bodyPr>
            <a:normAutofit lnSpcReduction="10000"/>
          </a:bodyPr>
          <a:lstStyle/>
          <a:p>
            <a:r>
              <a:rPr lang="en-US" dirty="0"/>
              <a:t>Overall: The RPA under General Paul Kagame instigated a genocide against Hutus</a:t>
            </a:r>
          </a:p>
          <a:p>
            <a:pPr lvl="1"/>
            <a:r>
              <a:rPr lang="en-US" dirty="0"/>
              <a:t> 1.) Habyarimana’s Assassination</a:t>
            </a:r>
          </a:p>
          <a:p>
            <a:pPr lvl="2"/>
            <a:r>
              <a:rPr lang="en-US" dirty="0"/>
              <a:t>Shot down the Presidential Plane from </a:t>
            </a:r>
            <a:r>
              <a:rPr lang="en-US" dirty="0" err="1"/>
              <a:t>Masaka</a:t>
            </a:r>
            <a:r>
              <a:rPr lang="en-US" dirty="0"/>
              <a:t> Hill</a:t>
            </a:r>
          </a:p>
          <a:p>
            <a:pPr lvl="2"/>
            <a:r>
              <a:rPr lang="en-US" dirty="0"/>
              <a:t>Knew it would instigate a genocide, but gave RPA excuse to take power</a:t>
            </a:r>
          </a:p>
          <a:p>
            <a:pPr lvl="2"/>
            <a:r>
              <a:rPr lang="en-US" dirty="0"/>
              <a:t>Supported by: </a:t>
            </a:r>
            <a:r>
              <a:rPr lang="en-US" i="1" dirty="0"/>
              <a:t>Dr. Theogene </a:t>
            </a:r>
            <a:r>
              <a:rPr lang="en-US" i="1" dirty="0" err="1"/>
              <a:t>Rudasingwa</a:t>
            </a:r>
            <a:r>
              <a:rPr lang="en-US" i="1" dirty="0"/>
              <a:t>, Gen. Kayumba Nyamwasa, Gerald </a:t>
            </a:r>
            <a:r>
              <a:rPr lang="en-US" i="1" dirty="0" err="1"/>
              <a:t>Gahima</a:t>
            </a:r>
            <a:r>
              <a:rPr lang="en-US" i="1" dirty="0"/>
              <a:t>, and Patrick </a:t>
            </a:r>
            <a:r>
              <a:rPr lang="en-US" i="1" dirty="0" err="1"/>
              <a:t>Karegeya</a:t>
            </a:r>
            <a:r>
              <a:rPr lang="en-US" i="1" dirty="0"/>
              <a:t> </a:t>
            </a:r>
            <a:r>
              <a:rPr lang="en-US" dirty="0"/>
              <a:t>(RNC)</a:t>
            </a:r>
            <a:endParaRPr lang="en-US" i="1" dirty="0"/>
          </a:p>
          <a:p>
            <a:pPr lvl="2"/>
            <a:r>
              <a:rPr lang="en-US" dirty="0"/>
              <a:t>Best known by: Rwanda’s Untold Story</a:t>
            </a:r>
          </a:p>
          <a:p>
            <a:pPr lvl="1"/>
            <a:r>
              <a:rPr lang="en-US" dirty="0"/>
              <a:t>2.) Majority of those killed were Hutus</a:t>
            </a:r>
          </a:p>
          <a:p>
            <a:pPr lvl="2"/>
            <a:r>
              <a:rPr lang="en-US" dirty="0"/>
              <a:t>Claim the majority of dead were Hutus because there were not enough Tutsis in Rwanda at the time.</a:t>
            </a:r>
          </a:p>
          <a:p>
            <a:pPr lvl="2"/>
            <a:r>
              <a:rPr lang="en-US" dirty="0"/>
              <a:t>Supported by: </a:t>
            </a:r>
            <a:r>
              <a:rPr lang="en-US" i="1" dirty="0"/>
              <a:t>Davenport &amp; Stam along with </a:t>
            </a:r>
            <a:r>
              <a:rPr lang="en-US" i="1" dirty="0" err="1"/>
              <a:t>Rever</a:t>
            </a:r>
            <a:endParaRPr lang="en-US" i="1" dirty="0"/>
          </a:p>
          <a:p>
            <a:pPr lvl="1"/>
            <a:r>
              <a:rPr lang="en-US" dirty="0"/>
              <a:t>3.) RPA intentionally massacred Hutu civilians </a:t>
            </a:r>
          </a:p>
          <a:p>
            <a:pPr lvl="2"/>
            <a:r>
              <a:rPr lang="en-US" dirty="0"/>
              <a:t>Claim that the RPA command focused on killing civilians once territory was captured.</a:t>
            </a:r>
          </a:p>
          <a:p>
            <a:pPr lvl="2"/>
            <a:r>
              <a:rPr lang="en-US" dirty="0"/>
              <a:t>Supported by: </a:t>
            </a:r>
            <a:r>
              <a:rPr lang="en-US" i="1" dirty="0"/>
              <a:t>Human Rights Watch (Alison Des Forge), Reyntjens, Thomson, </a:t>
            </a:r>
            <a:r>
              <a:rPr lang="en-US" i="1" dirty="0" err="1"/>
              <a:t>Kuperman</a:t>
            </a:r>
            <a:endParaRPr lang="en-US" i="1" dirty="0"/>
          </a:p>
        </p:txBody>
      </p:sp>
      <p:pic>
        <p:nvPicPr>
          <p:cNvPr id="37" name="Audio 36">
            <a:extLst>
              <a:ext uri="{FF2B5EF4-FFF2-40B4-BE49-F238E27FC236}">
                <a16:creationId xmlns:a16="http://schemas.microsoft.com/office/drawing/2014/main" id="{C0740A31-00D3-7B9D-3C07-1D23A8176EF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163300" y="58293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9232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43570"/>
    </mc:Choice>
    <mc:Fallback xmlns="">
      <p:transition spd="slow" advTm="14357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7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82F076-BD71-7169-F740-34DDDB5FC2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-168275"/>
            <a:ext cx="10515600" cy="1325563"/>
          </a:xfrm>
        </p:spPr>
        <p:txBody>
          <a:bodyPr/>
          <a:lstStyle/>
          <a:p>
            <a:r>
              <a:rPr lang="en-US" dirty="0"/>
              <a:t>RPA assassinated Habyarimana?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4E0E425-AB92-C70A-EE55-BA59F812E3B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947057"/>
            <a:ext cx="11353800" cy="5987143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Kegel (2019, 249) describes it:</a:t>
            </a:r>
          </a:p>
          <a:p>
            <a:pPr marL="457200">
              <a:lnSpc>
                <a:spcPct val="110000"/>
              </a:lnSpc>
            </a:pPr>
            <a:r>
              <a:rPr lang="en-GB" sz="1400" dirty="0">
                <a:effectLst/>
                <a:latin typeface="Times New Roman" panose="02020603050405020304" pitchFamily="18" charset="0"/>
              </a:rPr>
              <a:t>“</a:t>
            </a:r>
            <a:r>
              <a:rPr lang="en-GB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…[If] it was the RPF who shot down the airplane in order to provoke the genocide which it knew was being planned. Once the Genocide was underway -so goes the theory- the RPF would be able to use its superior military might to take power in the country.”</a:t>
            </a:r>
          </a:p>
          <a:p>
            <a:pPr marL="457200">
              <a:lnSpc>
                <a:spcPct val="110000"/>
              </a:lnSpc>
            </a:pPr>
            <a:r>
              <a:rPr lang="en-GB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SA-7 and SA-16/18 Igla surface-to-air missiles </a:t>
            </a:r>
            <a:endParaRPr lang="en-US" dirty="0"/>
          </a:p>
          <a:p>
            <a:r>
              <a:rPr lang="en-US" dirty="0"/>
              <a:t>Academic Supporters:</a:t>
            </a:r>
          </a:p>
          <a:p>
            <a:pPr lvl="1"/>
            <a:r>
              <a:rPr lang="en-GB" sz="1400" dirty="0" err="1">
                <a:effectLst/>
                <a:latin typeface="Times New Roman" panose="02020603050405020304" pitchFamily="18" charset="0"/>
              </a:rPr>
              <a:t>Kuperman</a:t>
            </a:r>
            <a:r>
              <a:rPr lang="en-GB" sz="1400" dirty="0">
                <a:effectLst/>
                <a:latin typeface="Times New Roman" panose="02020603050405020304" pitchFamily="18" charset="0"/>
              </a:rPr>
              <a:t>; Reyntjens, Thomson, Wrong and </a:t>
            </a:r>
            <a:r>
              <a:rPr lang="en-GB" sz="1400" dirty="0" err="1">
                <a:effectLst/>
                <a:latin typeface="Times New Roman" panose="02020603050405020304" pitchFamily="18" charset="0"/>
              </a:rPr>
              <a:t>Rever</a:t>
            </a:r>
            <a:endParaRPr lang="en-GB" sz="1400" dirty="0">
              <a:effectLst/>
              <a:latin typeface="Times New Roman" panose="02020603050405020304" pitchFamily="18" charset="0"/>
            </a:endParaRPr>
          </a:p>
          <a:p>
            <a:pPr lvl="1"/>
            <a:r>
              <a:rPr lang="en-GB" sz="1800" dirty="0">
                <a:latin typeface="Times New Roman" panose="02020603050405020304" pitchFamily="18" charset="0"/>
              </a:rPr>
              <a:t>Kegel dismisses this notion saying it does comply with existing RPA tactics</a:t>
            </a:r>
            <a:endParaRPr lang="en-US" dirty="0"/>
          </a:p>
          <a:p>
            <a:r>
              <a:rPr lang="en-US" dirty="0"/>
              <a:t>Legal Reviews/Responses:</a:t>
            </a:r>
          </a:p>
          <a:p>
            <a:pPr lvl="1"/>
            <a:r>
              <a:rPr lang="en-GB" sz="1500" dirty="0">
                <a:effectLst/>
                <a:latin typeface="Times New Roman" panose="02020603050405020304" pitchFamily="18" charset="0"/>
              </a:rPr>
              <a:t>2006: </a:t>
            </a:r>
            <a:r>
              <a:rPr lang="en-GB" sz="1500" dirty="0" err="1">
                <a:effectLst/>
                <a:latin typeface="Times New Roman" panose="02020603050405020304" pitchFamily="18" charset="0"/>
              </a:rPr>
              <a:t>Bruguière</a:t>
            </a:r>
            <a:r>
              <a:rPr lang="en-GB" sz="1500" dirty="0">
                <a:effectLst/>
                <a:latin typeface="Times New Roman" panose="02020603050405020304" pitchFamily="18" charset="0"/>
              </a:rPr>
              <a:t> Report</a:t>
            </a:r>
            <a:endParaRPr lang="en-GB" sz="1500" dirty="0"/>
          </a:p>
          <a:p>
            <a:pPr lvl="1"/>
            <a:r>
              <a:rPr lang="en-GB" sz="1500" dirty="0">
                <a:effectLst/>
                <a:latin typeface="Times New Roman" panose="02020603050405020304" pitchFamily="18" charset="0"/>
              </a:rPr>
              <a:t>2008: </a:t>
            </a:r>
            <a:r>
              <a:rPr lang="en-GB" sz="1500" dirty="0" err="1">
                <a:effectLst/>
                <a:latin typeface="Times New Roman" panose="02020603050405020304" pitchFamily="18" charset="0"/>
              </a:rPr>
              <a:t>Mucyo</a:t>
            </a:r>
            <a:r>
              <a:rPr lang="en-GB" sz="1500" dirty="0">
                <a:effectLst/>
                <a:latin typeface="Times New Roman" panose="02020603050405020304" pitchFamily="18" charset="0"/>
              </a:rPr>
              <a:t> Commission </a:t>
            </a:r>
          </a:p>
          <a:p>
            <a:pPr lvl="1"/>
            <a:r>
              <a:rPr lang="en-GB" sz="1500" dirty="0">
                <a:effectLst/>
                <a:highlight>
                  <a:srgbClr val="FFFFFF"/>
                </a:highlight>
                <a:latin typeface="Times New Roman" panose="02020603050405020304" pitchFamily="18" charset="0"/>
                <a:ea typeface="Calibri" panose="020F0502020204030204" pitchFamily="34" charset="0"/>
              </a:rPr>
              <a:t>2010: </a:t>
            </a:r>
            <a:r>
              <a:rPr lang="en-GB" sz="1500" dirty="0" err="1">
                <a:effectLst/>
                <a:highlight>
                  <a:srgbClr val="FFFFFF"/>
                </a:highlight>
                <a:latin typeface="Times New Roman" panose="02020603050405020304" pitchFamily="18" charset="0"/>
                <a:ea typeface="Calibri" panose="020F0502020204030204" pitchFamily="34" charset="0"/>
              </a:rPr>
              <a:t>Mutsinzi</a:t>
            </a:r>
            <a:r>
              <a:rPr lang="en-GB" sz="1500" dirty="0">
                <a:effectLst/>
                <a:highlight>
                  <a:srgbClr val="FFFFFF"/>
                </a:highlight>
                <a:latin typeface="Times New Roman" panose="02020603050405020304" pitchFamily="18" charset="0"/>
                <a:ea typeface="Calibri" panose="020F0502020204030204" pitchFamily="34" charset="0"/>
              </a:rPr>
              <a:t> Committee </a:t>
            </a:r>
          </a:p>
          <a:p>
            <a:pPr lvl="1"/>
            <a:r>
              <a:rPr lang="en-GB" sz="1500" dirty="0">
                <a:highlight>
                  <a:srgbClr val="FFFFFF"/>
                </a:highlight>
                <a:latin typeface="Times New Roman" panose="02020603050405020304" pitchFamily="18" charset="0"/>
                <a:ea typeface="Calibri" panose="020F0502020204030204" pitchFamily="34" charset="0"/>
              </a:rPr>
              <a:t>Further French invitations illustrate that the plane was likely shot down at Camp Kanombe.</a:t>
            </a:r>
            <a:endParaRPr lang="en-GB" sz="1500" dirty="0">
              <a:effectLst/>
              <a:highlight>
                <a:srgbClr val="FFFFFF"/>
              </a:highlight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lvl="1"/>
            <a:r>
              <a:rPr lang="en-GB" sz="1500" dirty="0">
                <a:latin typeface="Times New Roman" panose="02020603050405020304" pitchFamily="18" charset="0"/>
              </a:rPr>
              <a:t>Macron: Reducing the tension</a:t>
            </a:r>
          </a:p>
          <a:p>
            <a:r>
              <a:rPr lang="en-GB" dirty="0">
                <a:latin typeface="Times New Roman" panose="02020603050405020304" pitchFamily="18" charset="0"/>
              </a:rPr>
              <a:t>How to respond:</a:t>
            </a:r>
          </a:p>
          <a:p>
            <a:pPr lvl="1"/>
            <a:r>
              <a:rPr lang="en-GB" dirty="0">
                <a:latin typeface="Times New Roman" panose="02020603050405020304" pitchFamily="18" charset="0"/>
              </a:rPr>
              <a:t>What was the strategic advantage of the assassination of Habyarimana?</a:t>
            </a:r>
          </a:p>
          <a:p>
            <a:pPr lvl="2"/>
            <a:r>
              <a:rPr lang="en-GB" dirty="0">
                <a:latin typeface="Times New Roman" panose="02020603050405020304" pitchFamily="18" charset="0"/>
              </a:rPr>
              <a:t>His dead did not mean RPF power as moderate non-RPF parties stood in the way</a:t>
            </a:r>
          </a:p>
          <a:p>
            <a:pPr lvl="2"/>
            <a:r>
              <a:rPr lang="en-GB" dirty="0">
                <a:latin typeface="Times New Roman" panose="02020603050405020304" pitchFamily="18" charset="0"/>
              </a:rPr>
              <a:t>If the missiles were shot down at </a:t>
            </a:r>
            <a:r>
              <a:rPr lang="en-GB" dirty="0" err="1">
                <a:latin typeface="Times New Roman" panose="02020603050405020304" pitchFamily="18" charset="0"/>
              </a:rPr>
              <a:t>Masaka</a:t>
            </a:r>
            <a:r>
              <a:rPr lang="en-GB" dirty="0">
                <a:latin typeface="Times New Roman" panose="02020603050405020304" pitchFamily="18" charset="0"/>
              </a:rPr>
              <a:t> Hill, how did the RPA sneak these weapons there?</a:t>
            </a:r>
          </a:p>
          <a:p>
            <a:pPr lvl="2"/>
            <a:r>
              <a:rPr lang="en-GB" dirty="0">
                <a:latin typeface="Times New Roman" panose="02020603050405020304" pitchFamily="18" charset="0"/>
              </a:rPr>
              <a:t>There is equal evidence that it was shot down at Camp Kanombe which was under FAR control</a:t>
            </a:r>
          </a:p>
          <a:p>
            <a:pPr lvl="2"/>
            <a:r>
              <a:rPr lang="en-GB" dirty="0">
                <a:latin typeface="Times New Roman" panose="02020603050405020304" pitchFamily="18" charset="0"/>
              </a:rPr>
              <a:t>Those who make the claim: look at their political motivations.</a:t>
            </a:r>
          </a:p>
          <a:p>
            <a:pPr lvl="1"/>
            <a:endParaRPr lang="en-GB" dirty="0"/>
          </a:p>
          <a:p>
            <a:endParaRPr lang="en-US" dirty="0"/>
          </a:p>
        </p:txBody>
      </p:sp>
      <p:pic>
        <p:nvPicPr>
          <p:cNvPr id="20" name="Audio 19">
            <a:extLst>
              <a:ext uri="{FF2B5EF4-FFF2-40B4-BE49-F238E27FC236}">
                <a16:creationId xmlns:a16="http://schemas.microsoft.com/office/drawing/2014/main" id="{4FBAFE82-2C47-683D-1BBE-9AF1456A451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163300" y="58293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36200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63492"/>
    </mc:Choice>
    <mc:Fallback xmlns="">
      <p:transition spd="slow" advTm="36349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0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96601E-7EA2-51DC-0D7F-DB17898374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0629" y="245382"/>
            <a:ext cx="10515600" cy="1325563"/>
          </a:xfrm>
        </p:spPr>
        <p:txBody>
          <a:bodyPr/>
          <a:lstStyle/>
          <a:p>
            <a:r>
              <a:rPr lang="en-US" dirty="0"/>
              <a:t>Were most of Dead were Hutus?	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5D1E5B6-0CCE-B59F-B08A-1DC139A338E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690688"/>
            <a:ext cx="11353800" cy="5167312"/>
          </a:xfrm>
        </p:spPr>
        <p:txBody>
          <a:bodyPr/>
          <a:lstStyle/>
          <a:p>
            <a:r>
              <a:rPr lang="en-US" dirty="0"/>
              <a:t>Claim that the majority of the dead during April-July 1994 were Hutus killed by the RPA. </a:t>
            </a:r>
          </a:p>
          <a:p>
            <a:pPr lvl="1"/>
            <a:r>
              <a:rPr lang="en-US" dirty="0"/>
              <a:t>Davenport &amp; Stam claim that based on census reports, there were not more then a few hundred thousand Tutsis in Rwanda, let alone up to 1 million.</a:t>
            </a:r>
          </a:p>
          <a:p>
            <a:pPr lvl="1"/>
            <a:r>
              <a:rPr lang="en-US" dirty="0"/>
              <a:t>Memorials are filled with Hutus claimed to be Tutsis to promote a favorable RPF narrative.</a:t>
            </a:r>
          </a:p>
          <a:p>
            <a:pPr lvl="1"/>
            <a:r>
              <a:rPr lang="en-US" dirty="0"/>
              <a:t>Overall: Many academics have gone against this theory</a:t>
            </a:r>
          </a:p>
          <a:p>
            <a:r>
              <a:rPr lang="en-US" dirty="0"/>
              <a:t>How to Respond:</a:t>
            </a:r>
          </a:p>
          <a:p>
            <a:pPr lvl="1"/>
            <a:r>
              <a:rPr lang="en-US" dirty="0"/>
              <a:t>Quota system in Rwanda during the Habyarimana regime favored lowering number of Tutsis.</a:t>
            </a:r>
          </a:p>
          <a:p>
            <a:pPr lvl="1"/>
            <a:r>
              <a:rPr lang="en-US" dirty="0"/>
              <a:t>The remains were brought to memorials by family members, not by a faceless organization.</a:t>
            </a:r>
          </a:p>
          <a:p>
            <a:pPr lvl="1"/>
            <a:r>
              <a:rPr lang="en-US" dirty="0"/>
              <a:t>Gacaca courts have exposed and documented how Tutsis were targeted.</a:t>
            </a:r>
          </a:p>
        </p:txBody>
      </p:sp>
      <p:pic>
        <p:nvPicPr>
          <p:cNvPr id="12" name="Audio 11">
            <a:extLst>
              <a:ext uri="{FF2B5EF4-FFF2-40B4-BE49-F238E27FC236}">
                <a16:creationId xmlns:a16="http://schemas.microsoft.com/office/drawing/2014/main" id="{E7FA1F39-366D-3058-456B-00A01C5A862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163300" y="58293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28540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74530"/>
    </mc:Choice>
    <mc:Fallback xmlns="">
      <p:transition spd="slow" advTm="17453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B55DD2-B500-611B-C5A9-0CD7584D47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3030" y="217980"/>
            <a:ext cx="11070771" cy="1483859"/>
          </a:xfrm>
        </p:spPr>
        <p:txBody>
          <a:bodyPr/>
          <a:lstStyle/>
          <a:p>
            <a:r>
              <a:rPr lang="en-US" dirty="0"/>
              <a:t>Did the RPA Intentionally Murdered Civilians?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B78EED4-B9E6-6D0E-9381-830CC73EB02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" y="1491342"/>
            <a:ext cx="11353800" cy="5366657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RPA committed not revenge killings but a ‘Double Genocide’ against Hutus for revenge and political advantage.</a:t>
            </a:r>
          </a:p>
          <a:p>
            <a:pPr lvl="1"/>
            <a:r>
              <a:rPr lang="en-US" dirty="0"/>
              <a:t>Claim made by Human Rights Watch; Judi </a:t>
            </a:r>
            <a:r>
              <a:rPr lang="en-US" dirty="0" err="1"/>
              <a:t>Rever</a:t>
            </a:r>
            <a:r>
              <a:rPr lang="en-US" dirty="0"/>
              <a:t> and Michela Wrong</a:t>
            </a:r>
          </a:p>
          <a:p>
            <a:r>
              <a:rPr lang="en-US" dirty="0"/>
              <a:t>How to Respond:</a:t>
            </a:r>
          </a:p>
          <a:p>
            <a:pPr lvl="1"/>
            <a:r>
              <a:rPr lang="en-US" dirty="0"/>
              <a:t>There is no denial that there were situations of RPA revenge killings but there was no systematic or strategic goal for the RPA to commit genocide.</a:t>
            </a:r>
          </a:p>
          <a:p>
            <a:pPr lvl="1"/>
            <a:r>
              <a:rPr lang="en-US" dirty="0"/>
              <a:t>RPA held those who committed revenge killings and their commanders in jails or executions.</a:t>
            </a:r>
          </a:p>
          <a:p>
            <a:pPr lvl="2"/>
            <a:r>
              <a:rPr lang="en-US" dirty="0"/>
              <a:t>EX: </a:t>
            </a:r>
            <a:r>
              <a:rPr lang="en-GB" b="0" i="0" dirty="0" err="1">
                <a:solidFill>
                  <a:srgbClr val="202124"/>
                </a:solidFill>
                <a:effectLst/>
                <a:latin typeface="Google Sans"/>
              </a:rPr>
              <a:t>Kibeho</a:t>
            </a:r>
            <a:r>
              <a:rPr lang="en-GB" dirty="0">
                <a:solidFill>
                  <a:srgbClr val="202124"/>
                </a:solidFill>
                <a:latin typeface="Google Sans"/>
              </a:rPr>
              <a:t> &amp; 101 Major</a:t>
            </a:r>
          </a:p>
          <a:p>
            <a:pPr lvl="1"/>
            <a:r>
              <a:rPr lang="en-GB" dirty="0">
                <a:solidFill>
                  <a:srgbClr val="202124"/>
                </a:solidFill>
                <a:latin typeface="Google Sans"/>
              </a:rPr>
              <a:t>Military courts prosecute a large number of RPA soldiers</a:t>
            </a:r>
          </a:p>
          <a:p>
            <a:pPr lvl="1"/>
            <a:r>
              <a:rPr lang="en-GB" dirty="0">
                <a:solidFill>
                  <a:srgbClr val="202124"/>
                </a:solidFill>
                <a:latin typeface="Google Sans"/>
              </a:rPr>
              <a:t>Where is the evidence of a Strategy to commit a double genocide? </a:t>
            </a:r>
          </a:p>
          <a:p>
            <a:pPr lvl="2"/>
            <a:r>
              <a:rPr lang="en-GB" dirty="0">
                <a:solidFill>
                  <a:srgbClr val="202124"/>
                </a:solidFill>
                <a:latin typeface="Google Sans"/>
              </a:rPr>
              <a:t>There is no documentation or testimony during the time that indicates a strategy.</a:t>
            </a:r>
          </a:p>
          <a:p>
            <a:pPr lvl="2"/>
            <a:r>
              <a:rPr lang="en-GB" dirty="0">
                <a:solidFill>
                  <a:srgbClr val="202124"/>
                </a:solidFill>
                <a:latin typeface="Google Sans"/>
              </a:rPr>
              <a:t>Those who come forth over the last few years had fallen out of favour aka political biases</a:t>
            </a:r>
          </a:p>
          <a:p>
            <a:pPr lvl="1"/>
            <a:r>
              <a:rPr lang="en-GB" dirty="0">
                <a:solidFill>
                  <a:srgbClr val="202124"/>
                </a:solidFill>
                <a:latin typeface="Google Sans"/>
              </a:rPr>
              <a:t>If the RPA did want to commit a double genocide, then why: </a:t>
            </a:r>
          </a:p>
          <a:p>
            <a:pPr lvl="2"/>
            <a:r>
              <a:rPr lang="en-GB" dirty="0">
                <a:solidFill>
                  <a:srgbClr val="202124"/>
                </a:solidFill>
                <a:latin typeface="Google Sans"/>
              </a:rPr>
              <a:t>Integrate with the FAR?</a:t>
            </a:r>
          </a:p>
          <a:p>
            <a:pPr lvl="2"/>
            <a:r>
              <a:rPr lang="en-US" dirty="0"/>
              <a:t>Continue with a modified Transitional Government on July 19?</a:t>
            </a:r>
          </a:p>
          <a:p>
            <a:pPr lvl="2"/>
            <a:r>
              <a:rPr lang="en-US" dirty="0"/>
              <a:t>Why not commit undeniable massacres as we see with the Genocide against the Tutsi?</a:t>
            </a:r>
          </a:p>
          <a:p>
            <a:pPr lvl="2"/>
            <a:r>
              <a:rPr lang="en-US" dirty="0"/>
              <a:t>Why promote Ndi Umunyarwanda which was part of the Eight Point </a:t>
            </a:r>
            <a:r>
              <a:rPr lang="en-US" dirty="0" err="1"/>
              <a:t>Programme</a:t>
            </a:r>
            <a:r>
              <a:rPr lang="en-US" dirty="0"/>
              <a:t>?</a:t>
            </a:r>
          </a:p>
        </p:txBody>
      </p:sp>
      <p:pic>
        <p:nvPicPr>
          <p:cNvPr id="13" name="Audio 12">
            <a:extLst>
              <a:ext uri="{FF2B5EF4-FFF2-40B4-BE49-F238E27FC236}">
                <a16:creationId xmlns:a16="http://schemas.microsoft.com/office/drawing/2014/main" id="{F4299795-F37F-75E3-18B8-6D356324A4F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163300" y="58293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49015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7871"/>
    </mc:Choice>
    <mc:Fallback xmlns="">
      <p:transition spd="slow" advTm="30787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A group of buildings in a city&#10;&#10;Description automatically generated with low confidence">
            <a:extLst>
              <a:ext uri="{FF2B5EF4-FFF2-40B4-BE49-F238E27FC236}">
                <a16:creationId xmlns:a16="http://schemas.microsoft.com/office/drawing/2014/main" id="{782031D4-D99C-6103-431B-F649B5F0F81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5"/>
          <a:srcRect t="25000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D202BD2-BDC6-3017-7BDD-A23D099AB6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3875" y="5317240"/>
            <a:ext cx="11210925" cy="744836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36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Questions?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7AC36E3-C1C7-C5FD-B696-A2541CEE5842}"/>
              </a:ext>
            </a:extLst>
          </p:cNvPr>
          <p:cNvSpPr txBox="1"/>
          <p:nvPr/>
        </p:nvSpPr>
        <p:spPr>
          <a:xfrm>
            <a:off x="3530600" y="795924"/>
            <a:ext cx="52197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/>
              <a:t>Questions?</a:t>
            </a:r>
          </a:p>
        </p:txBody>
      </p:sp>
      <p:pic>
        <p:nvPicPr>
          <p:cNvPr id="9" name="Audio 8">
            <a:extLst>
              <a:ext uri="{FF2B5EF4-FFF2-40B4-BE49-F238E27FC236}">
                <a16:creationId xmlns:a16="http://schemas.microsoft.com/office/drawing/2014/main" id="{30D96C8B-8085-4610-309C-80033B5F19E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163300" y="58293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04499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9819"/>
    </mc:Choice>
    <mc:Fallback xmlns="">
      <p:transition spd="slow" advTm="2981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107</TotalTime>
  <Words>701</Words>
  <Application>Microsoft Macintosh PowerPoint</Application>
  <PresentationFormat>Widescreen</PresentationFormat>
  <Paragraphs>62</Paragraphs>
  <Slides>6</Slides>
  <Notes>1</Notes>
  <HiddenSlides>0</HiddenSlides>
  <MMClips>6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2" baseType="lpstr">
      <vt:lpstr>Aptos</vt:lpstr>
      <vt:lpstr>Aptos Display</vt:lpstr>
      <vt:lpstr>Arial</vt:lpstr>
      <vt:lpstr>Google Sans</vt:lpstr>
      <vt:lpstr>Times New Roman</vt:lpstr>
      <vt:lpstr>Office Theme</vt:lpstr>
      <vt:lpstr>PowerPoint Presentation</vt:lpstr>
      <vt:lpstr>What is the Double Genocide Theory? </vt:lpstr>
      <vt:lpstr>RPA assassinated Habyarimana?</vt:lpstr>
      <vt:lpstr>Were most of Dead were Hutus? </vt:lpstr>
      <vt:lpstr>Did the RPA Intentionally Murdered Civilians?</vt:lpstr>
      <vt:lpstr>Questions?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Jonathan Beloff</dc:creator>
  <cp:lastModifiedBy>Jonathan Beloff</cp:lastModifiedBy>
  <cp:revision>18</cp:revision>
  <cp:lastPrinted>2024-02-29T12:37:55Z</cp:lastPrinted>
  <dcterms:created xsi:type="dcterms:W3CDTF">2023-09-14T10:07:21Z</dcterms:created>
  <dcterms:modified xsi:type="dcterms:W3CDTF">2024-12-30T21:14:39Z</dcterms:modified>
</cp:coreProperties>
</file>