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62" r:id="rId2"/>
    <p:sldId id="263" r:id="rId3"/>
    <p:sldId id="270" r:id="rId4"/>
    <p:sldId id="269" r:id="rId5"/>
    <p:sldId id="271" r:id="rId6"/>
    <p:sldId id="256" r:id="rId7"/>
    <p:sldId id="272" r:id="rId8"/>
    <p:sldId id="273" r:id="rId9"/>
    <p:sldId id="264" r:id="rId10"/>
    <p:sldId id="274" r:id="rId11"/>
    <p:sldId id="265" r:id="rId12"/>
    <p:sldId id="275" r:id="rId13"/>
    <p:sldId id="266" r:id="rId14"/>
    <p:sldId id="276"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9"/>
    <p:restoredTop sz="94692"/>
  </p:normalViewPr>
  <p:slideViewPr>
    <p:cSldViewPr snapToGrid="0">
      <p:cViewPr varScale="1">
        <p:scale>
          <a:sx n="106" d="100"/>
          <a:sy n="106" d="100"/>
        </p:scale>
        <p:origin x="4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E2D9C8-9A8F-5146-A06B-1B584F1959AA}" type="datetimeFigureOut">
              <a:rPr lang="en-GB" smtClean="0"/>
              <a:t>30/12/2024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706E1-5D2E-034C-A326-28EE8971DE56}" type="slidenum">
              <a:rPr lang="en-GB" smtClean="0"/>
              <a:t>‹#›</a:t>
            </a:fld>
            <a:endParaRPr lang="en-GB"/>
          </a:p>
        </p:txBody>
      </p:sp>
    </p:spTree>
    <p:extLst>
      <p:ext uri="{BB962C8B-B14F-4D97-AF65-F5344CB8AC3E}">
        <p14:creationId xmlns:p14="http://schemas.microsoft.com/office/powerpoint/2010/main" val="4279255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0072F-45EA-7B49-AE15-580B5E892B34}" type="slidenum">
              <a:rPr lang="en-US" smtClean="0"/>
              <a:t>15</a:t>
            </a:fld>
            <a:endParaRPr lang="en-US"/>
          </a:p>
        </p:txBody>
      </p:sp>
    </p:spTree>
    <p:extLst>
      <p:ext uri="{BB962C8B-B14F-4D97-AF65-F5344CB8AC3E}">
        <p14:creationId xmlns:p14="http://schemas.microsoft.com/office/powerpoint/2010/main" val="2452168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D087-46EA-FCB2-3B54-1D08C242C1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A2D28B0-4233-6BA6-013C-0755E8A55D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D02DDAB-5553-8DCE-5624-1EA357178FD9}"/>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FF454C19-D028-0F2C-BC79-3D9EDE67F2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A6471E-F5BD-2C95-2E12-F0CD0B29D1C7}"/>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3666178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34B8-C969-2D99-8FFF-2ED0DED3CD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BFCEF08-14A8-A9C1-45BC-F0740F25D47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DE9F8DD-4C88-46DA-880E-CD8A9330FD3B}"/>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6A5A8D8C-3C07-62C6-4F99-199B86E678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31646A-AAB0-6971-C9BB-96552901CC53}"/>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208009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1A8A-331F-1E15-C11E-6C243248C5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E12A511-5F6F-2126-0D7D-2703F04D21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EC675D3-3796-F99A-76E0-1E0B2DBA80CF}"/>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486BE09C-B776-0A95-09A7-C422321FD7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26D4C1-7BA2-2CDB-3446-0C0AD8FC41F5}"/>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319677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DFC16-94BF-D66A-E54E-F0ED291E42C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2C31B6E-F95C-3714-AF19-875B61789B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C6ACDD7-6E79-40C2-7732-2EA93C7026E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7B01D21-97CD-93A6-21BF-998793CE23D4}"/>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6" name="Footer Placeholder 5">
            <a:extLst>
              <a:ext uri="{FF2B5EF4-FFF2-40B4-BE49-F238E27FC236}">
                <a16:creationId xmlns:a16="http://schemas.microsoft.com/office/drawing/2014/main" id="{422C94A5-311C-92C5-8F0D-2334AC82C2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0D9F83-9C09-DF23-F017-F7F960A1119B}"/>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75492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6E09-460D-57EF-71B0-C1DB3ECDD3C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AF30A3-CDC1-0278-21D0-A897FD1628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4994674-9FF3-C869-F7FC-78F44540BC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06FC226-AE47-B65C-49FA-EBF3010169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1D64391-4886-991E-30CA-948CD972024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7F92228-B2B2-148C-7A66-C002E1EDB859}"/>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8" name="Footer Placeholder 7">
            <a:extLst>
              <a:ext uri="{FF2B5EF4-FFF2-40B4-BE49-F238E27FC236}">
                <a16:creationId xmlns:a16="http://schemas.microsoft.com/office/drawing/2014/main" id="{976A2EE3-E89F-12C6-3D49-FD922FC8F8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73E955-656E-5A9B-1F26-C4568AE8A771}"/>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1233324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88C8-8B23-4A70-2E19-287DAAE1A5A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86A68F4-73E2-3459-3011-70AE1FC55449}"/>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4" name="Footer Placeholder 3">
            <a:extLst>
              <a:ext uri="{FF2B5EF4-FFF2-40B4-BE49-F238E27FC236}">
                <a16:creationId xmlns:a16="http://schemas.microsoft.com/office/drawing/2014/main" id="{4FA79E62-6075-CF5D-383F-0DAB18747DE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61C8FA7-CACF-0ACE-C99F-734320A64F70}"/>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413344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7580A-563B-0DB9-49A8-82479AB14B77}"/>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3" name="Footer Placeholder 2">
            <a:extLst>
              <a:ext uri="{FF2B5EF4-FFF2-40B4-BE49-F238E27FC236}">
                <a16:creationId xmlns:a16="http://schemas.microsoft.com/office/drawing/2014/main" id="{89FFA444-D895-1DB8-0188-41E52376D0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4AB7E05-DA67-3E8B-22C6-43F72A01FEFF}"/>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57536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C085D-5437-B2AB-C687-FAEC252D424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A3C7F7C-F4A7-F009-4188-2C8DB5AAB6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7F228FD-BB93-95D7-FF04-61BEAA051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B85F695-19DC-6E23-81F7-2BF73FADEDE8}"/>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6" name="Footer Placeholder 5">
            <a:extLst>
              <a:ext uri="{FF2B5EF4-FFF2-40B4-BE49-F238E27FC236}">
                <a16:creationId xmlns:a16="http://schemas.microsoft.com/office/drawing/2014/main" id="{E902067D-C97F-6041-070A-DBE91D9686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E6219F-0A54-E9A9-E6DB-7BB0F022718B}"/>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377628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2613-954B-9CA3-C00C-410FD53771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2905E79-2BA8-EBE5-236F-53250017B6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5231E7-3A89-6AF1-FE56-BEABA404B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42A3A1-A031-5441-DE4F-1EDD00BF338A}"/>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6" name="Footer Placeholder 5">
            <a:extLst>
              <a:ext uri="{FF2B5EF4-FFF2-40B4-BE49-F238E27FC236}">
                <a16:creationId xmlns:a16="http://schemas.microsoft.com/office/drawing/2014/main" id="{807E1084-876E-6C25-30F1-41259028F7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B88D1E-5935-8F0B-1010-6CB90E2DBDC6}"/>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80117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5120-968A-760C-2562-BFA8E0B7837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037EFF0-DD3F-C367-5501-BC51FAEF0A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D7703DD-8C73-7347-3DFC-EB1B610125BA}"/>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81555B5C-F260-C051-B721-22D5790069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655006-8575-DC6E-356B-270ED516B09B}"/>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589103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89A8FB-7E2B-868D-4DF4-190C776C11F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94A52F0-6C0E-0C0B-4BAD-78389A692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D1FB0A3-9413-0682-424F-ADBB4E4172AA}"/>
              </a:ext>
            </a:extLst>
          </p:cNvPr>
          <p:cNvSpPr>
            <a:spLocks noGrp="1"/>
          </p:cNvSpPr>
          <p:nvPr>
            <p:ph type="dt" sz="half" idx="10"/>
          </p:nvPr>
        </p:nvSpPr>
        <p:spPr/>
        <p:txBody>
          <a:body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1B7C3ED8-C58A-A1A5-43A8-1AAAC98B30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FED95C-9BCE-9EBE-31BB-4964678DEC6A}"/>
              </a:ext>
            </a:extLst>
          </p:cNvPr>
          <p:cNvSpPr>
            <a:spLocks noGrp="1"/>
          </p:cNvSpPr>
          <p:nvPr>
            <p:ph type="sldNum" sz="quarter" idx="12"/>
          </p:nvPr>
        </p:nvSpPr>
        <p:spPr/>
        <p:txBody>
          <a:bodyPr/>
          <a:lstStyle/>
          <a:p>
            <a:fld id="{3A6C4421-2D62-9B48-B1C0-74335C8948D8}" type="slidenum">
              <a:rPr lang="en-GB" smtClean="0"/>
              <a:t>‹#›</a:t>
            </a:fld>
            <a:endParaRPr lang="en-GB"/>
          </a:p>
        </p:txBody>
      </p:sp>
    </p:spTree>
    <p:extLst>
      <p:ext uri="{BB962C8B-B14F-4D97-AF65-F5344CB8AC3E}">
        <p14:creationId xmlns:p14="http://schemas.microsoft.com/office/powerpoint/2010/main" val="2999798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B7B6B3-E861-FF17-39DB-695D393BCC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F17FED0-CBB7-F582-9502-D04E04E8A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D5573E3-D7F1-182C-BACC-501456460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5BD85D-BC5E-0E40-92DE-352F0A500B89}" type="datetimeFigureOut">
              <a:rPr lang="en-GB" smtClean="0"/>
              <a:t>30/12/2024</a:t>
            </a:fld>
            <a:endParaRPr lang="en-GB"/>
          </a:p>
        </p:txBody>
      </p:sp>
      <p:sp>
        <p:nvSpPr>
          <p:cNvPr id="5" name="Footer Placeholder 4">
            <a:extLst>
              <a:ext uri="{FF2B5EF4-FFF2-40B4-BE49-F238E27FC236}">
                <a16:creationId xmlns:a16="http://schemas.microsoft.com/office/drawing/2014/main" id="{256A4CA7-DBEE-8780-8962-51B1B59C8D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E141A1D-7CF5-9772-9E9C-8A082C3143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6C4421-2D62-9B48-B1C0-74335C8948D8}" type="slidenum">
              <a:rPr lang="en-GB" smtClean="0"/>
              <a:t>‹#›</a:t>
            </a:fld>
            <a:endParaRPr lang="en-GB"/>
          </a:p>
        </p:txBody>
      </p:sp>
    </p:spTree>
    <p:extLst>
      <p:ext uri="{BB962C8B-B14F-4D97-AF65-F5344CB8AC3E}">
        <p14:creationId xmlns:p14="http://schemas.microsoft.com/office/powerpoint/2010/main" val="746474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tatue of men holding guns&#10;&#10;Description automatically generated">
            <a:extLst>
              <a:ext uri="{FF2B5EF4-FFF2-40B4-BE49-F238E27FC236}">
                <a16:creationId xmlns:a16="http://schemas.microsoft.com/office/drawing/2014/main" id="{EC207FB9-17B1-74EC-D800-F7B34831396B}"/>
              </a:ext>
            </a:extLst>
          </p:cNvPr>
          <p:cNvPicPr>
            <a:picLocks noChangeAspect="1"/>
          </p:cNvPicPr>
          <p:nvPr/>
        </p:nvPicPr>
        <p:blipFill rotWithShape="1">
          <a:blip r:embed="rId4"/>
          <a:srcRect b="5436"/>
          <a:stretch/>
        </p:blipFill>
        <p:spPr>
          <a:xfrm>
            <a:off x="2522356" y="10"/>
            <a:ext cx="9669642" cy="6857990"/>
          </a:xfrm>
          <a:prstGeom prst="rect">
            <a:avLst/>
          </a:prstGeom>
        </p:spPr>
      </p:pic>
      <p:sp>
        <p:nvSpPr>
          <p:cNvPr id="10" name="Rectangle 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BF8EC9-2D30-74DB-0421-83275A119A83}"/>
              </a:ext>
            </a:extLst>
          </p:cNvPr>
          <p:cNvSpPr>
            <a:spLocks noGrp="1"/>
          </p:cNvSpPr>
          <p:nvPr>
            <p:ph type="ctrTitle"/>
          </p:nvPr>
        </p:nvSpPr>
        <p:spPr>
          <a:xfrm>
            <a:off x="0" y="743447"/>
            <a:ext cx="4925613" cy="3692028"/>
          </a:xfrm>
          <a:noFill/>
        </p:spPr>
        <p:txBody>
          <a:bodyPr>
            <a:normAutofit/>
          </a:bodyPr>
          <a:lstStyle/>
          <a:p>
            <a:pPr algn="l"/>
            <a:r>
              <a:rPr lang="en-GB" sz="5200" dirty="0"/>
              <a:t>Campaign against Genocide War (June-July)</a:t>
            </a:r>
          </a:p>
        </p:txBody>
      </p:sp>
      <p:sp>
        <p:nvSpPr>
          <p:cNvPr id="4" name="TextBox 3">
            <a:extLst>
              <a:ext uri="{FF2B5EF4-FFF2-40B4-BE49-F238E27FC236}">
                <a16:creationId xmlns:a16="http://schemas.microsoft.com/office/drawing/2014/main" id="{89815883-63A7-1D08-F7D7-A0CC37C1BA6D}"/>
              </a:ext>
            </a:extLst>
          </p:cNvPr>
          <p:cNvSpPr txBox="1"/>
          <p:nvPr/>
        </p:nvSpPr>
        <p:spPr>
          <a:xfrm>
            <a:off x="283780" y="4637225"/>
            <a:ext cx="2187971" cy="646331"/>
          </a:xfrm>
          <a:prstGeom prst="rect">
            <a:avLst/>
          </a:prstGeom>
          <a:noFill/>
        </p:spPr>
        <p:txBody>
          <a:bodyPr wrap="none" rtlCol="0">
            <a:spAutoFit/>
          </a:bodyPr>
          <a:lstStyle/>
          <a:p>
            <a:r>
              <a:rPr lang="en-US" sz="1800" dirty="0"/>
              <a:t>Dr Jonathan R Beloff</a:t>
            </a:r>
            <a:br>
              <a:rPr lang="en-US" sz="1800"/>
            </a:br>
            <a:endParaRPr lang="en-GB" dirty="0"/>
          </a:p>
        </p:txBody>
      </p:sp>
      <p:pic>
        <p:nvPicPr>
          <p:cNvPr id="7" name="Audio 6">
            <a:extLst>
              <a:ext uri="{FF2B5EF4-FFF2-40B4-BE49-F238E27FC236}">
                <a16:creationId xmlns:a16="http://schemas.microsoft.com/office/drawing/2014/main" id="{2CB4A9E2-4725-B035-5C57-3D833117D0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98085487"/>
      </p:ext>
    </p:extLst>
  </p:cSld>
  <p:clrMapOvr>
    <a:masterClrMapping/>
  </p:clrMapOvr>
  <mc:AlternateContent xmlns:mc="http://schemas.openxmlformats.org/markup-compatibility/2006" xmlns:p14="http://schemas.microsoft.com/office/powerpoint/2010/main">
    <mc:Choice Requires="p14">
      <p:transition spd="slow" p14:dur="2000" advTm="10265"/>
    </mc:Choice>
    <mc:Fallback xmlns="">
      <p:transition spd="slow" advTm="10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8138A-9653-B750-234E-E10792D35F3C}"/>
              </a:ext>
            </a:extLst>
          </p:cNvPr>
          <p:cNvSpPr>
            <a:spLocks noGrp="1"/>
          </p:cNvSpPr>
          <p:nvPr>
            <p:ph type="title"/>
          </p:nvPr>
        </p:nvSpPr>
        <p:spPr/>
        <p:txBody>
          <a:bodyPr/>
          <a:lstStyle/>
          <a:p>
            <a:r>
              <a:rPr lang="en-GB" dirty="0"/>
              <a:t>Recap…	</a:t>
            </a:r>
          </a:p>
        </p:txBody>
      </p:sp>
      <p:sp>
        <p:nvSpPr>
          <p:cNvPr id="7" name="Content Placeholder 6">
            <a:extLst>
              <a:ext uri="{FF2B5EF4-FFF2-40B4-BE49-F238E27FC236}">
                <a16:creationId xmlns:a16="http://schemas.microsoft.com/office/drawing/2014/main" id="{E1641D98-45C4-8D1B-B38A-DD3829F91657}"/>
              </a:ext>
            </a:extLst>
          </p:cNvPr>
          <p:cNvSpPr>
            <a:spLocks noGrp="1"/>
          </p:cNvSpPr>
          <p:nvPr>
            <p:ph idx="1"/>
          </p:nvPr>
        </p:nvSpPr>
        <p:spPr/>
        <p:txBody>
          <a:bodyPr/>
          <a:lstStyle/>
          <a:p>
            <a:r>
              <a:rPr lang="en-GB" dirty="0"/>
              <a:t>Capture of Camp Kanombe 22/23</a:t>
            </a:r>
            <a:r>
              <a:rPr lang="en-GB" baseline="30000" dirty="0"/>
              <a:t>rd</a:t>
            </a:r>
            <a:r>
              <a:rPr lang="en-GB" dirty="0"/>
              <a:t> May</a:t>
            </a:r>
          </a:p>
          <a:p>
            <a:pPr lvl="1"/>
            <a:r>
              <a:rPr lang="en-GB" dirty="0"/>
              <a:t>Akin to the arrival of Alpha CMF, the RPA’s military victory was a major moment in the war. </a:t>
            </a:r>
          </a:p>
          <a:p>
            <a:r>
              <a:rPr lang="en-GB" dirty="0"/>
              <a:t>Continued fighting:</a:t>
            </a:r>
          </a:p>
          <a:p>
            <a:pPr lvl="1"/>
            <a:r>
              <a:rPr lang="en-GB" dirty="0"/>
              <a:t>Kiyovu, Nyamirambo, </a:t>
            </a:r>
            <a:r>
              <a:rPr lang="en-GB" dirty="0" err="1"/>
              <a:t>Gikondo</a:t>
            </a:r>
            <a:r>
              <a:rPr lang="en-GB" dirty="0"/>
              <a:t> and </a:t>
            </a:r>
            <a:r>
              <a:rPr lang="en-GB" dirty="0" err="1"/>
              <a:t>Kimihurura</a:t>
            </a:r>
            <a:endParaRPr lang="en-GB" dirty="0"/>
          </a:p>
          <a:p>
            <a:r>
              <a:rPr lang="en-GB" dirty="0"/>
              <a:t>RPA rescue operations continue</a:t>
            </a:r>
          </a:p>
          <a:p>
            <a:r>
              <a:rPr lang="en-GB" dirty="0"/>
              <a:t>FAR is unable to recapture Mt Rebero</a:t>
            </a:r>
          </a:p>
          <a:p>
            <a:pPr lvl="1"/>
            <a:endParaRPr lang="en-GB" dirty="0"/>
          </a:p>
        </p:txBody>
      </p:sp>
      <p:pic>
        <p:nvPicPr>
          <p:cNvPr id="6" name="Audio 5">
            <a:extLst>
              <a:ext uri="{FF2B5EF4-FFF2-40B4-BE49-F238E27FC236}">
                <a16:creationId xmlns:a16="http://schemas.microsoft.com/office/drawing/2014/main" id="{040C3E67-4BEB-9001-5B9F-C7C2A72000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71096320"/>
      </p:ext>
    </p:extLst>
  </p:cSld>
  <p:clrMapOvr>
    <a:masterClrMapping/>
  </p:clrMapOvr>
  <mc:AlternateContent xmlns:mc="http://schemas.openxmlformats.org/markup-compatibility/2006" xmlns:p14="http://schemas.microsoft.com/office/powerpoint/2010/main">
    <mc:Choice Requires="p14">
      <p:transition spd="slow" p14:dur="2000" advTm="31117"/>
    </mc:Choice>
    <mc:Fallback xmlns="">
      <p:transition spd="slow" advTm="31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8487-30B1-BF8C-85B2-0FAE28C127B4}"/>
              </a:ext>
            </a:extLst>
          </p:cNvPr>
          <p:cNvSpPr>
            <a:spLocks noGrp="1"/>
          </p:cNvSpPr>
          <p:nvPr>
            <p:ph type="title"/>
          </p:nvPr>
        </p:nvSpPr>
        <p:spPr>
          <a:xfrm>
            <a:off x="0" y="0"/>
            <a:ext cx="10515600" cy="1325563"/>
          </a:xfrm>
        </p:spPr>
        <p:txBody>
          <a:bodyPr/>
          <a:lstStyle/>
          <a:p>
            <a:r>
              <a:rPr lang="en-GB" dirty="0"/>
              <a:t>June 1-8:</a:t>
            </a:r>
          </a:p>
        </p:txBody>
      </p:sp>
      <p:sp>
        <p:nvSpPr>
          <p:cNvPr id="3" name="Content Placeholder 2">
            <a:extLst>
              <a:ext uri="{FF2B5EF4-FFF2-40B4-BE49-F238E27FC236}">
                <a16:creationId xmlns:a16="http://schemas.microsoft.com/office/drawing/2014/main" id="{F7E9409A-377E-8096-337B-33C5E13F72DC}"/>
              </a:ext>
            </a:extLst>
          </p:cNvPr>
          <p:cNvSpPr>
            <a:spLocks noGrp="1"/>
          </p:cNvSpPr>
          <p:nvPr>
            <p:ph idx="1"/>
          </p:nvPr>
        </p:nvSpPr>
        <p:spPr>
          <a:xfrm>
            <a:off x="0" y="1325563"/>
            <a:ext cx="11353800" cy="5721927"/>
          </a:xfrm>
        </p:spPr>
        <p:txBody>
          <a:bodyPr>
            <a:normAutofit fontScale="70000" lnSpcReduction="20000"/>
          </a:bodyPr>
          <a:lstStyle/>
          <a:p>
            <a:r>
              <a:rPr lang="en-GB" dirty="0"/>
              <a:t>FAR attempt to retake Mt Jali</a:t>
            </a:r>
          </a:p>
          <a:p>
            <a:pPr lvl="1"/>
            <a:r>
              <a:rPr lang="en-GB" i="1" dirty="0"/>
              <a:t>Interahamwe </a:t>
            </a:r>
            <a:r>
              <a:rPr lang="en-GB" dirty="0"/>
              <a:t>and new FAR recruits are unable to dislodge the RPA</a:t>
            </a:r>
          </a:p>
          <a:p>
            <a:r>
              <a:rPr lang="en-GB" dirty="0"/>
              <a:t>2</a:t>
            </a:r>
            <a:r>
              <a:rPr lang="en-GB" baseline="30000" dirty="0"/>
              <a:t>nd</a:t>
            </a:r>
            <a:r>
              <a:rPr lang="en-GB" dirty="0"/>
              <a:t>: RPA’s 59</a:t>
            </a:r>
            <a:r>
              <a:rPr lang="en-GB" baseline="30000" dirty="0"/>
              <a:t>th</a:t>
            </a:r>
            <a:r>
              <a:rPr lang="en-GB" dirty="0"/>
              <a:t> &amp; 21</a:t>
            </a:r>
            <a:r>
              <a:rPr lang="en-GB" baseline="30000" dirty="0"/>
              <a:t>st</a:t>
            </a:r>
            <a:r>
              <a:rPr lang="en-GB" dirty="0"/>
              <a:t> CMF focus on infiltrating Nyamirambo while Alpha CMF inches more into </a:t>
            </a:r>
            <a:r>
              <a:rPr lang="en-GB" dirty="0" err="1"/>
              <a:t>Gikondo</a:t>
            </a:r>
            <a:endParaRPr lang="en-GB" dirty="0"/>
          </a:p>
          <a:p>
            <a:r>
              <a:rPr lang="en-GB" dirty="0"/>
              <a:t>FAR still controls:</a:t>
            </a:r>
          </a:p>
          <a:p>
            <a:pPr lvl="1"/>
            <a:r>
              <a:rPr lang="en-GB" dirty="0"/>
              <a:t>Western Kacyiru, </a:t>
            </a:r>
            <a:r>
              <a:rPr lang="en-GB" dirty="0" err="1"/>
              <a:t>Kinamba</a:t>
            </a:r>
            <a:r>
              <a:rPr lang="en-GB" dirty="0"/>
              <a:t>, Nyamirambo and most of </a:t>
            </a:r>
            <a:r>
              <a:rPr lang="en-GB" dirty="0" err="1"/>
              <a:t>Gikondo</a:t>
            </a:r>
            <a:r>
              <a:rPr lang="en-GB" dirty="0"/>
              <a:t> with Presidential Guard at Camp </a:t>
            </a:r>
            <a:r>
              <a:rPr lang="en-GB" dirty="0" err="1"/>
              <a:t>Kimihurura</a:t>
            </a:r>
            <a:endParaRPr lang="en-GB" dirty="0"/>
          </a:p>
          <a:p>
            <a:pPr lvl="1"/>
            <a:r>
              <a:rPr lang="en-GB" dirty="0"/>
              <a:t>Morale is in decline</a:t>
            </a:r>
          </a:p>
          <a:p>
            <a:r>
              <a:rPr lang="en-GB" dirty="0"/>
              <a:t>3</a:t>
            </a:r>
            <a:r>
              <a:rPr lang="en-GB" baseline="30000" dirty="0"/>
              <a:t>rd</a:t>
            </a:r>
            <a:r>
              <a:rPr lang="en-GB" dirty="0"/>
              <a:t>/4</a:t>
            </a:r>
            <a:r>
              <a:rPr lang="en-GB" baseline="30000" dirty="0"/>
              <a:t>th</a:t>
            </a:r>
            <a:r>
              <a:rPr lang="en-GB" dirty="0"/>
              <a:t>: As the RPA has mostly surrounded Kigali, its attention begins to concentrate on encircling Camp </a:t>
            </a:r>
            <a:r>
              <a:rPr lang="en-GB" dirty="0" err="1"/>
              <a:t>Kimihurura</a:t>
            </a:r>
            <a:endParaRPr lang="en-GB" dirty="0"/>
          </a:p>
          <a:p>
            <a:r>
              <a:rPr lang="en-GB" dirty="0"/>
              <a:t>Western neighbours of Kigali (</a:t>
            </a:r>
            <a:r>
              <a:rPr lang="en-GB" dirty="0" err="1"/>
              <a:t>Nyabugogo</a:t>
            </a:r>
            <a:r>
              <a:rPr lang="en-GB" dirty="0"/>
              <a:t>, </a:t>
            </a:r>
            <a:r>
              <a:rPr lang="en-GB" dirty="0" err="1"/>
              <a:t>Nimisagara</a:t>
            </a:r>
            <a:r>
              <a:rPr lang="en-GB" dirty="0"/>
              <a:t>, </a:t>
            </a:r>
            <a:r>
              <a:rPr lang="en-GB" dirty="0" err="1"/>
              <a:t>Nyamabuye</a:t>
            </a:r>
            <a:r>
              <a:rPr lang="en-GB" dirty="0"/>
              <a:t>, </a:t>
            </a:r>
            <a:r>
              <a:rPr lang="en-GB" dirty="0" err="1"/>
              <a:t>Agateko</a:t>
            </a:r>
            <a:r>
              <a:rPr lang="en-GB" dirty="0"/>
              <a:t> and etc) erupt from shells, mortars and heavy artillery.  </a:t>
            </a:r>
          </a:p>
          <a:p>
            <a:r>
              <a:rPr lang="en-GB" dirty="0"/>
              <a:t>5</a:t>
            </a:r>
            <a:r>
              <a:rPr lang="en-GB" baseline="30000" dirty="0"/>
              <a:t>th</a:t>
            </a:r>
            <a:r>
              <a:rPr lang="en-GB" dirty="0"/>
              <a:t>: While the RPA tries to loosen the FAR’s grip on Kacyiru, </a:t>
            </a:r>
            <a:r>
              <a:rPr lang="en-GB" dirty="0" err="1"/>
              <a:t>Kimihurura</a:t>
            </a:r>
            <a:r>
              <a:rPr lang="en-GB" dirty="0"/>
              <a:t> and Nyamirambo, the FAR is trying to delay the inevitable</a:t>
            </a:r>
          </a:p>
          <a:p>
            <a:pPr lvl="1"/>
            <a:r>
              <a:rPr lang="en-GB" dirty="0" err="1"/>
              <a:t>Gikondo</a:t>
            </a:r>
            <a:r>
              <a:rPr lang="en-GB" dirty="0"/>
              <a:t> falls to Alpha CMF with minor pockets of resistance</a:t>
            </a:r>
          </a:p>
          <a:p>
            <a:r>
              <a:rPr lang="en-GB" dirty="0"/>
              <a:t>6</a:t>
            </a:r>
            <a:r>
              <a:rPr lang="en-GB" baseline="30000" dirty="0"/>
              <a:t>th</a:t>
            </a:r>
            <a:r>
              <a:rPr lang="en-GB" dirty="0"/>
              <a:t>: FAR attempt a counter-offensive in southern Kigali but the 101, 7</a:t>
            </a:r>
            <a:r>
              <a:rPr lang="en-GB" baseline="30000" dirty="0"/>
              <a:t>th</a:t>
            </a:r>
            <a:r>
              <a:rPr lang="en-GB" dirty="0"/>
              <a:t> and 157</a:t>
            </a:r>
            <a:r>
              <a:rPr lang="en-GB" baseline="30000" dirty="0"/>
              <a:t>th</a:t>
            </a:r>
            <a:r>
              <a:rPr lang="en-GB" dirty="0"/>
              <a:t> CMF stop them causing FAR to flee</a:t>
            </a:r>
          </a:p>
          <a:p>
            <a:r>
              <a:rPr lang="en-GB" dirty="0"/>
              <a:t>7</a:t>
            </a:r>
            <a:r>
              <a:rPr lang="en-GB" baseline="30000" dirty="0"/>
              <a:t>th</a:t>
            </a:r>
            <a:r>
              <a:rPr lang="en-GB" dirty="0"/>
              <a:t>: Gaddafi Mosque in Nyamirambo falls to the 21</a:t>
            </a:r>
            <a:r>
              <a:rPr lang="en-GB" baseline="30000" dirty="0"/>
              <a:t>st</a:t>
            </a:r>
            <a:r>
              <a:rPr lang="en-GB" dirty="0"/>
              <a:t> CMF</a:t>
            </a:r>
          </a:p>
          <a:p>
            <a:pPr lvl="1"/>
            <a:r>
              <a:rPr lang="en-GB" dirty="0"/>
              <a:t>FAR respond with another failed attempt to take Mt Rebero</a:t>
            </a:r>
          </a:p>
          <a:p>
            <a:r>
              <a:rPr lang="en-GB" dirty="0"/>
              <a:t>8</a:t>
            </a:r>
            <a:r>
              <a:rPr lang="en-GB" baseline="30000" dirty="0"/>
              <a:t>th</a:t>
            </a:r>
            <a:r>
              <a:rPr lang="en-GB" dirty="0"/>
              <a:t>: Fighting continues in Nyamirambo and </a:t>
            </a:r>
            <a:r>
              <a:rPr lang="en-GB" dirty="0" err="1"/>
              <a:t>Gatsata</a:t>
            </a:r>
            <a:r>
              <a:rPr lang="en-GB" dirty="0"/>
              <a:t> neighbourhoods with intense fighting at </a:t>
            </a:r>
            <a:r>
              <a:rPr lang="en-GB" dirty="0" err="1"/>
              <a:t>Kimihurura</a:t>
            </a:r>
            <a:r>
              <a:rPr lang="en-GB" dirty="0"/>
              <a:t> Circle.</a:t>
            </a:r>
          </a:p>
        </p:txBody>
      </p:sp>
      <p:pic>
        <p:nvPicPr>
          <p:cNvPr id="6" name="Audio 5">
            <a:extLst>
              <a:ext uri="{FF2B5EF4-FFF2-40B4-BE49-F238E27FC236}">
                <a16:creationId xmlns:a16="http://schemas.microsoft.com/office/drawing/2014/main" id="{F0EE47FC-3B3A-2B55-2CFC-159C7AE43F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6942510"/>
      </p:ext>
    </p:extLst>
  </p:cSld>
  <p:clrMapOvr>
    <a:masterClrMapping/>
  </p:clrMapOvr>
  <mc:AlternateContent xmlns:mc="http://schemas.openxmlformats.org/markup-compatibility/2006" xmlns:p14="http://schemas.microsoft.com/office/powerpoint/2010/main">
    <mc:Choice Requires="p14">
      <p:transition spd="slow" p14:dur="2000" advTm="114399"/>
    </mc:Choice>
    <mc:Fallback xmlns="">
      <p:transition spd="slow" advTm="114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map of a city&#10;&#10;Description automatically generated">
            <a:extLst>
              <a:ext uri="{FF2B5EF4-FFF2-40B4-BE49-F238E27FC236}">
                <a16:creationId xmlns:a16="http://schemas.microsoft.com/office/drawing/2014/main" id="{4A201101-FF73-976E-345F-2DAA15EB5930}"/>
              </a:ext>
            </a:extLst>
          </p:cNvPr>
          <p:cNvPicPr>
            <a:picLocks noChangeAspect="1"/>
          </p:cNvPicPr>
          <p:nvPr/>
        </p:nvPicPr>
        <p:blipFill>
          <a:blip r:embed="rId4"/>
          <a:stretch>
            <a:fillRect/>
          </a:stretch>
        </p:blipFill>
        <p:spPr>
          <a:xfrm>
            <a:off x="1151018" y="0"/>
            <a:ext cx="10126582" cy="6891851"/>
          </a:xfrm>
          <a:prstGeom prst="rect">
            <a:avLst/>
          </a:prstGeom>
        </p:spPr>
      </p:pic>
      <p:pic>
        <p:nvPicPr>
          <p:cNvPr id="9" name="Audio 8">
            <a:extLst>
              <a:ext uri="{FF2B5EF4-FFF2-40B4-BE49-F238E27FC236}">
                <a16:creationId xmlns:a16="http://schemas.microsoft.com/office/drawing/2014/main" id="{5E4D8332-D5C1-6F2A-08AC-5EAB55F1D7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55219837"/>
      </p:ext>
    </p:extLst>
  </p:cSld>
  <p:clrMapOvr>
    <a:masterClrMapping/>
  </p:clrMapOvr>
  <mc:AlternateContent xmlns:mc="http://schemas.openxmlformats.org/markup-compatibility/2006" xmlns:p14="http://schemas.microsoft.com/office/powerpoint/2010/main">
    <mc:Choice Requires="p14">
      <p:transition spd="slow" p14:dur="2000" advTm="34731"/>
    </mc:Choice>
    <mc:Fallback xmlns="">
      <p:transition spd="slow" advTm="34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0F81-C9C1-1A4E-0424-FED86251873F}"/>
              </a:ext>
            </a:extLst>
          </p:cNvPr>
          <p:cNvSpPr>
            <a:spLocks noGrp="1"/>
          </p:cNvSpPr>
          <p:nvPr>
            <p:ph type="title"/>
          </p:nvPr>
        </p:nvSpPr>
        <p:spPr>
          <a:xfrm>
            <a:off x="0" y="0"/>
            <a:ext cx="10515600" cy="1066801"/>
          </a:xfrm>
        </p:spPr>
        <p:txBody>
          <a:bodyPr/>
          <a:lstStyle/>
          <a:p>
            <a:r>
              <a:rPr lang="en-GB" dirty="0"/>
              <a:t>June 9-15:</a:t>
            </a:r>
          </a:p>
        </p:txBody>
      </p:sp>
      <p:sp>
        <p:nvSpPr>
          <p:cNvPr id="3" name="Content Placeholder 2">
            <a:extLst>
              <a:ext uri="{FF2B5EF4-FFF2-40B4-BE49-F238E27FC236}">
                <a16:creationId xmlns:a16="http://schemas.microsoft.com/office/drawing/2014/main" id="{A082746F-BBA8-83AB-5310-67E140859EF0}"/>
              </a:ext>
            </a:extLst>
          </p:cNvPr>
          <p:cNvSpPr>
            <a:spLocks noGrp="1"/>
          </p:cNvSpPr>
          <p:nvPr>
            <p:ph idx="1"/>
          </p:nvPr>
        </p:nvSpPr>
        <p:spPr>
          <a:xfrm>
            <a:off x="0" y="1066801"/>
            <a:ext cx="12192000" cy="5680364"/>
          </a:xfrm>
        </p:spPr>
        <p:txBody>
          <a:bodyPr>
            <a:normAutofit fontScale="92500" lnSpcReduction="20000"/>
          </a:bodyPr>
          <a:lstStyle/>
          <a:p>
            <a:r>
              <a:rPr lang="en-GB" dirty="0"/>
              <a:t>9</a:t>
            </a:r>
            <a:r>
              <a:rPr lang="en-GB" baseline="30000" dirty="0"/>
              <a:t>th</a:t>
            </a:r>
            <a:r>
              <a:rPr lang="en-GB" dirty="0"/>
              <a:t>: FAR attempt to use its artillery and mortars against the RPA’s Bravo CMF in </a:t>
            </a:r>
            <a:r>
              <a:rPr lang="en-GB" dirty="0" err="1"/>
              <a:t>Gisozi</a:t>
            </a:r>
            <a:r>
              <a:rPr lang="en-GB" dirty="0"/>
              <a:t> with only minor effects</a:t>
            </a:r>
          </a:p>
          <a:p>
            <a:pPr lvl="1"/>
            <a:r>
              <a:rPr lang="en-GB" dirty="0" err="1"/>
              <a:t>Kisimenti</a:t>
            </a:r>
            <a:r>
              <a:rPr lang="en-GB" dirty="0"/>
              <a:t> is attacked around 10:50am with a shell hitting UNAMIR’s headquarters</a:t>
            </a:r>
          </a:p>
          <a:p>
            <a:pPr lvl="1"/>
            <a:r>
              <a:rPr lang="en-GB" dirty="0"/>
              <a:t>RPA push into </a:t>
            </a:r>
            <a:r>
              <a:rPr lang="en-GB" dirty="0" err="1"/>
              <a:t>Kibugiza</a:t>
            </a:r>
            <a:r>
              <a:rPr lang="en-GB" dirty="0"/>
              <a:t> and repel an attack on </a:t>
            </a:r>
            <a:r>
              <a:rPr lang="en-GB" dirty="0" err="1"/>
              <a:t>Gikondo</a:t>
            </a:r>
            <a:endParaRPr lang="en-GB" dirty="0"/>
          </a:p>
          <a:p>
            <a:r>
              <a:rPr lang="en-GB" dirty="0"/>
              <a:t>RPA surrounds Nyamirambo and </a:t>
            </a:r>
            <a:r>
              <a:rPr lang="en-GB" dirty="0" err="1"/>
              <a:t>Nakabanda</a:t>
            </a:r>
            <a:r>
              <a:rPr lang="en-GB" dirty="0"/>
              <a:t> with the 59</a:t>
            </a:r>
            <a:r>
              <a:rPr lang="en-GB" baseline="30000" dirty="0"/>
              <a:t>th</a:t>
            </a:r>
            <a:r>
              <a:rPr lang="en-GB" dirty="0"/>
              <a:t> CMF</a:t>
            </a:r>
          </a:p>
          <a:p>
            <a:pPr lvl="1"/>
            <a:r>
              <a:rPr lang="en-GB" dirty="0"/>
              <a:t>Nyamirambo Catholic Church is attacked with Priest Otto Mayer unable to stop the Gendarme and </a:t>
            </a:r>
            <a:r>
              <a:rPr lang="en-GB" i="1" dirty="0"/>
              <a:t>Interahamwe </a:t>
            </a:r>
            <a:r>
              <a:rPr lang="en-GB" dirty="0"/>
              <a:t>with 170 Tutsis killed</a:t>
            </a:r>
          </a:p>
          <a:p>
            <a:r>
              <a:rPr lang="en-GB" dirty="0"/>
              <a:t>FAR achieves a minor victory at </a:t>
            </a:r>
            <a:r>
              <a:rPr lang="en-GB" dirty="0" err="1"/>
              <a:t>Gatsata</a:t>
            </a:r>
            <a:r>
              <a:rPr lang="en-GB" dirty="0"/>
              <a:t> but not for long (10</a:t>
            </a:r>
            <a:r>
              <a:rPr lang="en-GB" baseline="30000" dirty="0"/>
              <a:t>th</a:t>
            </a:r>
            <a:r>
              <a:rPr lang="en-GB" dirty="0"/>
              <a:t>)</a:t>
            </a:r>
          </a:p>
          <a:p>
            <a:pPr lvl="1"/>
            <a:r>
              <a:rPr lang="en-GB" dirty="0"/>
              <a:t>Over-reliance on defensive tactics –Minister </a:t>
            </a:r>
            <a:r>
              <a:rPr lang="en-GB" dirty="0" err="1"/>
              <a:t>Marizamunda</a:t>
            </a:r>
            <a:endParaRPr lang="en-GB" dirty="0"/>
          </a:p>
          <a:p>
            <a:r>
              <a:rPr lang="en-GB" dirty="0"/>
              <a:t>11</a:t>
            </a:r>
            <a:r>
              <a:rPr lang="en-GB" baseline="30000" dirty="0"/>
              <a:t>th</a:t>
            </a:r>
            <a:r>
              <a:rPr lang="en-GB" dirty="0"/>
              <a:t>: FAR controls Kiyovu, Nyamirambo and parts of Kicukiro, western </a:t>
            </a:r>
            <a:r>
              <a:rPr lang="en-GB" dirty="0" err="1"/>
              <a:t>Kacyiru’s</a:t>
            </a:r>
            <a:r>
              <a:rPr lang="en-GB" dirty="0"/>
              <a:t> neighbourhood of </a:t>
            </a:r>
            <a:r>
              <a:rPr lang="en-GB" dirty="0" err="1"/>
              <a:t>Kinamba</a:t>
            </a:r>
            <a:r>
              <a:rPr lang="en-GB" dirty="0"/>
              <a:t> and southwestern side of </a:t>
            </a:r>
            <a:r>
              <a:rPr lang="en-GB" dirty="0" err="1"/>
              <a:t>Kimihurura</a:t>
            </a:r>
            <a:r>
              <a:rPr lang="en-GB" dirty="0"/>
              <a:t>.</a:t>
            </a:r>
          </a:p>
          <a:p>
            <a:r>
              <a:rPr lang="en-GB" dirty="0"/>
              <a:t>12</a:t>
            </a:r>
            <a:r>
              <a:rPr lang="en-GB" baseline="30000" dirty="0"/>
              <a:t>th</a:t>
            </a:r>
            <a:r>
              <a:rPr lang="en-GB" dirty="0"/>
              <a:t>: Continued fighting with 21</a:t>
            </a:r>
            <a:r>
              <a:rPr lang="en-GB" baseline="30000" dirty="0"/>
              <a:t>st</a:t>
            </a:r>
            <a:r>
              <a:rPr lang="en-GB" dirty="0"/>
              <a:t> CMF inching towards the Islamic neighbourhood in Nyamirambo and </a:t>
            </a:r>
            <a:r>
              <a:rPr lang="en-GB" dirty="0" err="1"/>
              <a:t>Biryogo</a:t>
            </a:r>
            <a:endParaRPr lang="en-GB" dirty="0"/>
          </a:p>
          <a:p>
            <a:r>
              <a:rPr lang="en-GB" dirty="0"/>
              <a:t>13</a:t>
            </a:r>
            <a:r>
              <a:rPr lang="en-GB" baseline="30000" dirty="0"/>
              <a:t>th</a:t>
            </a:r>
            <a:r>
              <a:rPr lang="en-GB" dirty="0"/>
              <a:t>: Gitarama falls and 101 are told to refocus on southern Kigali</a:t>
            </a:r>
          </a:p>
          <a:p>
            <a:r>
              <a:rPr lang="en-GB" dirty="0"/>
              <a:t>15</a:t>
            </a:r>
            <a:r>
              <a:rPr lang="en-GB" baseline="30000" dirty="0"/>
              <a:t>th</a:t>
            </a:r>
            <a:r>
              <a:rPr lang="en-GB" dirty="0"/>
              <a:t>: Andrew Kagame’s unit (from parts of the 3rd battalion and the 59th) continue fighting the FAR’s 17th Battalion near Mt Kigali</a:t>
            </a:r>
          </a:p>
          <a:p>
            <a:pPr lvl="1"/>
            <a:r>
              <a:rPr lang="en-GB" dirty="0"/>
              <a:t>Overall: half of Nyamirambo is under the control of the RPA’s 21</a:t>
            </a:r>
            <a:r>
              <a:rPr lang="en-GB" baseline="30000" dirty="0"/>
              <a:t>st</a:t>
            </a:r>
            <a:r>
              <a:rPr lang="en-GB" dirty="0"/>
              <a:t> &amp; 59</a:t>
            </a:r>
            <a:r>
              <a:rPr lang="en-GB" baseline="30000" dirty="0"/>
              <a:t>th</a:t>
            </a:r>
            <a:r>
              <a:rPr lang="en-GB" dirty="0"/>
              <a:t> CMF</a:t>
            </a:r>
          </a:p>
          <a:p>
            <a:endParaRPr lang="en-GB" dirty="0"/>
          </a:p>
        </p:txBody>
      </p:sp>
      <p:pic>
        <p:nvPicPr>
          <p:cNvPr id="8" name="Audio 7">
            <a:extLst>
              <a:ext uri="{FF2B5EF4-FFF2-40B4-BE49-F238E27FC236}">
                <a16:creationId xmlns:a16="http://schemas.microsoft.com/office/drawing/2014/main" id="{DDCBE210-BDF6-B9B6-87F7-B52254A5E4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09078394"/>
      </p:ext>
    </p:extLst>
  </p:cSld>
  <p:clrMapOvr>
    <a:masterClrMapping/>
  </p:clrMapOvr>
  <mc:AlternateContent xmlns:mc="http://schemas.openxmlformats.org/markup-compatibility/2006" xmlns:p14="http://schemas.microsoft.com/office/powerpoint/2010/main">
    <mc:Choice Requires="p14">
      <p:transition spd="slow" p14:dur="2000" advTm="121787"/>
    </mc:Choice>
    <mc:Fallback xmlns="">
      <p:transition spd="slow" advTm="12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 city&#10;&#10;Description automatically generated">
            <a:extLst>
              <a:ext uri="{FF2B5EF4-FFF2-40B4-BE49-F238E27FC236}">
                <a16:creationId xmlns:a16="http://schemas.microsoft.com/office/drawing/2014/main" id="{E1E351B2-EBEF-B4D3-E903-33476972A7D5}"/>
              </a:ext>
            </a:extLst>
          </p:cNvPr>
          <p:cNvPicPr>
            <a:picLocks noChangeAspect="1"/>
          </p:cNvPicPr>
          <p:nvPr/>
        </p:nvPicPr>
        <p:blipFill>
          <a:blip r:embed="rId4"/>
          <a:stretch>
            <a:fillRect/>
          </a:stretch>
        </p:blipFill>
        <p:spPr>
          <a:xfrm>
            <a:off x="1057578" y="-1"/>
            <a:ext cx="10109186" cy="6880011"/>
          </a:xfrm>
          <a:prstGeom prst="rect">
            <a:avLst/>
          </a:prstGeom>
        </p:spPr>
      </p:pic>
      <p:pic>
        <p:nvPicPr>
          <p:cNvPr id="7" name="Audio 6">
            <a:extLst>
              <a:ext uri="{FF2B5EF4-FFF2-40B4-BE49-F238E27FC236}">
                <a16:creationId xmlns:a16="http://schemas.microsoft.com/office/drawing/2014/main" id="{F28C1F8D-8F6A-342A-04F1-087E7596BD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45767627"/>
      </p:ext>
    </p:extLst>
  </p:cSld>
  <p:clrMapOvr>
    <a:masterClrMapping/>
  </p:clrMapOvr>
  <mc:AlternateContent xmlns:mc="http://schemas.openxmlformats.org/markup-compatibility/2006" xmlns:p14="http://schemas.microsoft.com/office/powerpoint/2010/main">
    <mc:Choice Requires="p14">
      <p:transition spd="slow" p14:dur="2000" advTm="21234"/>
    </mc:Choice>
    <mc:Fallback xmlns="">
      <p:transition spd="slow" advTm="21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0521-60AA-0274-2732-8C06E6DEF6E7}"/>
              </a:ext>
            </a:extLst>
          </p:cNvPr>
          <p:cNvSpPr>
            <a:spLocks noGrp="1"/>
          </p:cNvSpPr>
          <p:nvPr>
            <p:ph type="title"/>
          </p:nvPr>
        </p:nvSpPr>
        <p:spPr>
          <a:xfrm>
            <a:off x="0" y="-341890"/>
            <a:ext cx="10515600" cy="1325563"/>
          </a:xfrm>
        </p:spPr>
        <p:txBody>
          <a:bodyPr/>
          <a:lstStyle/>
          <a:p>
            <a:r>
              <a:rPr lang="en-GB" dirty="0"/>
              <a:t>Rescue of St Paul (June 16-17):</a:t>
            </a:r>
          </a:p>
        </p:txBody>
      </p:sp>
      <p:sp>
        <p:nvSpPr>
          <p:cNvPr id="3" name="Content Placeholder 2">
            <a:extLst>
              <a:ext uri="{FF2B5EF4-FFF2-40B4-BE49-F238E27FC236}">
                <a16:creationId xmlns:a16="http://schemas.microsoft.com/office/drawing/2014/main" id="{1FF58773-39A7-5C8C-09C8-756E3A969774}"/>
              </a:ext>
            </a:extLst>
          </p:cNvPr>
          <p:cNvSpPr>
            <a:spLocks noGrp="1"/>
          </p:cNvSpPr>
          <p:nvPr>
            <p:ph idx="1"/>
          </p:nvPr>
        </p:nvSpPr>
        <p:spPr>
          <a:xfrm>
            <a:off x="0" y="983673"/>
            <a:ext cx="11353800" cy="5856072"/>
          </a:xfrm>
        </p:spPr>
        <p:txBody>
          <a:bodyPr/>
          <a:lstStyle/>
          <a:p>
            <a:pPr lvl="1"/>
            <a:r>
              <a:rPr lang="en-GB" dirty="0"/>
              <a:t>General Kagame had ordered all battalions/CMFs to draft ways to save the 2000+ there. </a:t>
            </a:r>
          </a:p>
          <a:p>
            <a:pPr lvl="2"/>
            <a:r>
              <a:rPr lang="en-GB" dirty="0"/>
              <a:t>“He [General Kagame] ordered Bravo and other battalions to get to the church, but many early attempts failed” –Lt General Kayonga</a:t>
            </a:r>
          </a:p>
          <a:p>
            <a:pPr lvl="1"/>
            <a:r>
              <a:rPr lang="en-GB" dirty="0"/>
              <a:t>17</a:t>
            </a:r>
            <a:r>
              <a:rPr lang="en-GB" baseline="30000" dirty="0"/>
              <a:t>th</a:t>
            </a:r>
            <a:r>
              <a:rPr lang="en-GB" dirty="0"/>
              <a:t> at 1am, three platoons (90 soldiers) from Bravo left </a:t>
            </a:r>
            <a:r>
              <a:rPr lang="en-GB" dirty="0" err="1"/>
              <a:t>Gisozi</a:t>
            </a:r>
            <a:r>
              <a:rPr lang="en-GB" dirty="0"/>
              <a:t>. </a:t>
            </a:r>
          </a:p>
          <a:p>
            <a:pPr lvl="2"/>
            <a:r>
              <a:rPr lang="en-GB" dirty="0"/>
              <a:t>Two platoon responsible for distracting Camp Kacyiru (assault on their flank)</a:t>
            </a:r>
          </a:p>
          <a:p>
            <a:pPr lvl="2"/>
            <a:r>
              <a:rPr lang="en-GB" dirty="0"/>
              <a:t>Third platoon would infiltrate FAR-controlled </a:t>
            </a:r>
            <a:r>
              <a:rPr lang="en-GB" dirty="0" err="1"/>
              <a:t>Muhima</a:t>
            </a:r>
            <a:r>
              <a:rPr lang="en-GB" dirty="0"/>
              <a:t> and reach Kiyovu roundabout (KN 1 Road)</a:t>
            </a:r>
          </a:p>
          <a:p>
            <a:pPr lvl="2"/>
            <a:r>
              <a:rPr lang="en-GB" dirty="0"/>
              <a:t>Some of the third platoon went to the St </a:t>
            </a:r>
            <a:r>
              <a:rPr lang="en-GB" dirty="0" err="1"/>
              <a:t>Famille</a:t>
            </a:r>
            <a:r>
              <a:rPr lang="en-GB" dirty="0"/>
              <a:t> and St Paul compounds to inform and move people. </a:t>
            </a:r>
          </a:p>
          <a:p>
            <a:pPr lvl="2"/>
            <a:r>
              <a:rPr lang="en-GB" dirty="0"/>
              <a:t>Not a full success as some at St </a:t>
            </a:r>
            <a:r>
              <a:rPr lang="en-GB" dirty="0" err="1"/>
              <a:t>Famille</a:t>
            </a:r>
            <a:r>
              <a:rPr lang="en-GB" dirty="0"/>
              <a:t> didn’t believe they were truly the RPA. Also, Camp Kacyiru didn’t focus their attention only on the two platoons. </a:t>
            </a:r>
          </a:p>
          <a:p>
            <a:pPr lvl="2"/>
            <a:r>
              <a:rPr lang="en-GB" dirty="0"/>
              <a:t>Soldiers guided the people down the hill and to Bravo’s position in </a:t>
            </a:r>
            <a:r>
              <a:rPr lang="en-GB" dirty="0" err="1"/>
              <a:t>Gisozi</a:t>
            </a:r>
            <a:endParaRPr lang="en-GB" dirty="0"/>
          </a:p>
          <a:p>
            <a:pPr lvl="1"/>
            <a:r>
              <a:rPr lang="en-GB" dirty="0"/>
              <a:t>By 5:30 am, most refugees reached Bravo’s position</a:t>
            </a:r>
          </a:p>
          <a:p>
            <a:pPr lvl="1"/>
            <a:r>
              <a:rPr lang="en-GB" dirty="0"/>
              <a:t>At 11:00 am, </a:t>
            </a:r>
            <a:r>
              <a:rPr lang="en-GB" i="1" dirty="0"/>
              <a:t>Interahamwe </a:t>
            </a:r>
            <a:r>
              <a:rPr lang="en-GB" dirty="0"/>
              <a:t>entered St </a:t>
            </a:r>
            <a:r>
              <a:rPr lang="en-GB" dirty="0" err="1"/>
              <a:t>Famille</a:t>
            </a:r>
            <a:r>
              <a:rPr lang="en-GB" dirty="0"/>
              <a:t> and killed 150 people until an FAR commander told them to retreat.</a:t>
            </a:r>
          </a:p>
        </p:txBody>
      </p:sp>
      <p:pic>
        <p:nvPicPr>
          <p:cNvPr id="27" name="Audio 26">
            <a:extLst>
              <a:ext uri="{FF2B5EF4-FFF2-40B4-BE49-F238E27FC236}">
                <a16:creationId xmlns:a16="http://schemas.microsoft.com/office/drawing/2014/main" id="{108312A0-031F-45CC-DCBF-2DAF8BCB05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98424179"/>
      </p:ext>
    </p:extLst>
  </p:cSld>
  <p:clrMapOvr>
    <a:masterClrMapping/>
  </p:clrMapOvr>
  <mc:AlternateContent xmlns:mc="http://schemas.openxmlformats.org/markup-compatibility/2006" xmlns:p14="http://schemas.microsoft.com/office/powerpoint/2010/main">
    <mc:Choice Requires="p14">
      <p:transition spd="slow" p14:dur="2000" advTm="230257"/>
    </mc:Choice>
    <mc:Fallback xmlns="">
      <p:transition spd="slow" advTm="230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90CF-73F8-2BAC-C2B6-69E32F2B4CC6}"/>
              </a:ext>
            </a:extLst>
          </p:cNvPr>
          <p:cNvSpPr>
            <a:spLocks noGrp="1"/>
          </p:cNvSpPr>
          <p:nvPr>
            <p:ph type="title"/>
          </p:nvPr>
        </p:nvSpPr>
        <p:spPr>
          <a:xfrm>
            <a:off x="0" y="18255"/>
            <a:ext cx="10515600" cy="1325563"/>
          </a:xfrm>
        </p:spPr>
        <p:txBody>
          <a:bodyPr/>
          <a:lstStyle/>
          <a:p>
            <a:r>
              <a:rPr lang="en-GB" dirty="0"/>
              <a:t>June 16-22:</a:t>
            </a:r>
          </a:p>
        </p:txBody>
      </p:sp>
      <p:sp>
        <p:nvSpPr>
          <p:cNvPr id="3" name="Content Placeholder 2">
            <a:extLst>
              <a:ext uri="{FF2B5EF4-FFF2-40B4-BE49-F238E27FC236}">
                <a16:creationId xmlns:a16="http://schemas.microsoft.com/office/drawing/2014/main" id="{67A86C24-122B-100A-4B4B-4783344EFC8B}"/>
              </a:ext>
            </a:extLst>
          </p:cNvPr>
          <p:cNvSpPr>
            <a:spLocks noGrp="1"/>
          </p:cNvSpPr>
          <p:nvPr>
            <p:ph idx="1"/>
          </p:nvPr>
        </p:nvSpPr>
        <p:spPr>
          <a:xfrm>
            <a:off x="0" y="1039090"/>
            <a:ext cx="11353800" cy="5818909"/>
          </a:xfrm>
        </p:spPr>
        <p:txBody>
          <a:bodyPr>
            <a:normAutofit/>
          </a:bodyPr>
          <a:lstStyle/>
          <a:p>
            <a:r>
              <a:rPr lang="en-GB" dirty="0"/>
              <a:t>17</a:t>
            </a:r>
            <a:r>
              <a:rPr lang="en-GB" baseline="30000" dirty="0"/>
              <a:t>th</a:t>
            </a:r>
            <a:r>
              <a:rPr lang="en-GB" dirty="0"/>
              <a:t>: FAR at Mt Kigali faced greater pressure</a:t>
            </a:r>
          </a:p>
          <a:p>
            <a:pPr lvl="1"/>
            <a:r>
              <a:rPr lang="en-GB" dirty="0"/>
              <a:t>FAR’s control remained in the north half of Nyamirambo, Camp </a:t>
            </a:r>
            <a:r>
              <a:rPr lang="en-GB" dirty="0" err="1"/>
              <a:t>Kimihurura</a:t>
            </a:r>
            <a:r>
              <a:rPr lang="en-GB" dirty="0"/>
              <a:t>, Kiyovu and city centre but frustrations grew.</a:t>
            </a:r>
          </a:p>
          <a:p>
            <a:pPr lvl="2"/>
            <a:r>
              <a:rPr lang="en-GB" dirty="0"/>
              <a:t>Minor consolation of FAR territory in Nyamirambo </a:t>
            </a:r>
          </a:p>
          <a:p>
            <a:r>
              <a:rPr lang="en-GB" dirty="0"/>
              <a:t>20</a:t>
            </a:r>
            <a:r>
              <a:rPr lang="en-GB" baseline="30000" dirty="0"/>
              <a:t>th</a:t>
            </a:r>
            <a:r>
              <a:rPr lang="en-GB" dirty="0"/>
              <a:t>: All FAR &amp; </a:t>
            </a:r>
            <a:r>
              <a:rPr lang="en-GB" i="1" dirty="0"/>
              <a:t>Interahamwe </a:t>
            </a:r>
            <a:r>
              <a:rPr lang="en-GB" dirty="0"/>
              <a:t>forces removed from Mt Jali</a:t>
            </a:r>
          </a:p>
          <a:p>
            <a:r>
              <a:rPr lang="en-GB" dirty="0"/>
              <a:t>New intense fighting around Mt </a:t>
            </a:r>
            <a:r>
              <a:rPr lang="en-GB" dirty="0" err="1"/>
              <a:t>Mburabuturo</a:t>
            </a:r>
            <a:endParaRPr lang="en-GB" dirty="0"/>
          </a:p>
          <a:p>
            <a:r>
              <a:rPr lang="en-GB" dirty="0"/>
              <a:t>Bravo CMF begins encircling Camp Kacyiru by controlling more of the ridge. </a:t>
            </a:r>
          </a:p>
          <a:p>
            <a:r>
              <a:rPr lang="en-GB" dirty="0"/>
              <a:t>21</a:t>
            </a:r>
            <a:r>
              <a:rPr lang="en-GB" baseline="30000" dirty="0"/>
              <a:t>st</a:t>
            </a:r>
            <a:r>
              <a:rPr lang="en-GB" dirty="0"/>
              <a:t>: FAR and </a:t>
            </a:r>
            <a:r>
              <a:rPr lang="en-GB" i="1" dirty="0"/>
              <a:t>Interahamwe </a:t>
            </a:r>
            <a:r>
              <a:rPr lang="en-GB" dirty="0"/>
              <a:t>gain a morale boost thanks to France and the upcoming Operation Turquoise</a:t>
            </a:r>
          </a:p>
          <a:p>
            <a:pPr lvl="1"/>
            <a:r>
              <a:rPr lang="en-GB" dirty="0"/>
              <a:t>UN Security Council Resolution 929</a:t>
            </a:r>
          </a:p>
          <a:p>
            <a:r>
              <a:rPr lang="en-GB" dirty="0"/>
              <a:t>22</a:t>
            </a:r>
            <a:r>
              <a:rPr lang="en-GB" baseline="30000" dirty="0"/>
              <a:t>nd</a:t>
            </a:r>
            <a:r>
              <a:rPr lang="en-GB" dirty="0"/>
              <a:t>: RPA launch a new offensive against FAR at </a:t>
            </a:r>
            <a:r>
              <a:rPr lang="en-GB" dirty="0" err="1"/>
              <a:t>Kimihurura</a:t>
            </a:r>
            <a:r>
              <a:rPr lang="en-GB" dirty="0"/>
              <a:t> Circle and break the stalemate at Village </a:t>
            </a:r>
            <a:r>
              <a:rPr lang="en-GB" dirty="0" err="1"/>
              <a:t>Urugwiro</a:t>
            </a:r>
            <a:endParaRPr lang="en-GB" dirty="0"/>
          </a:p>
        </p:txBody>
      </p:sp>
      <p:pic>
        <p:nvPicPr>
          <p:cNvPr id="18" name="Audio 17">
            <a:extLst>
              <a:ext uri="{FF2B5EF4-FFF2-40B4-BE49-F238E27FC236}">
                <a16:creationId xmlns:a16="http://schemas.microsoft.com/office/drawing/2014/main" id="{C8C414F5-5B8E-351D-5FCB-3EBB8B204B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60918892"/>
      </p:ext>
    </p:extLst>
  </p:cSld>
  <p:clrMapOvr>
    <a:masterClrMapping/>
  </p:clrMapOvr>
  <mc:AlternateContent xmlns:mc="http://schemas.openxmlformats.org/markup-compatibility/2006" xmlns:p14="http://schemas.microsoft.com/office/powerpoint/2010/main">
    <mc:Choice Requires="p14">
      <p:transition spd="slow" p14:dur="2000" advTm="132896"/>
    </mc:Choice>
    <mc:Fallback xmlns="">
      <p:transition spd="slow" advTm="132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a city&#10;&#10;Description automatically generated">
            <a:extLst>
              <a:ext uri="{FF2B5EF4-FFF2-40B4-BE49-F238E27FC236}">
                <a16:creationId xmlns:a16="http://schemas.microsoft.com/office/drawing/2014/main" id="{7B8D1F34-438F-08A0-FCF8-4A75F2BDB51E}"/>
              </a:ext>
            </a:extLst>
          </p:cNvPr>
          <p:cNvPicPr>
            <a:picLocks noGrp="1" noChangeAspect="1"/>
          </p:cNvPicPr>
          <p:nvPr>
            <p:ph idx="1"/>
          </p:nvPr>
        </p:nvPicPr>
        <p:blipFill>
          <a:blip r:embed="rId4"/>
          <a:stretch>
            <a:fillRect/>
          </a:stretch>
        </p:blipFill>
        <p:spPr>
          <a:xfrm>
            <a:off x="1008883" y="0"/>
            <a:ext cx="10174234" cy="6924282"/>
          </a:xfrm>
        </p:spPr>
      </p:pic>
      <p:pic>
        <p:nvPicPr>
          <p:cNvPr id="6" name="Audio 5">
            <a:extLst>
              <a:ext uri="{FF2B5EF4-FFF2-40B4-BE49-F238E27FC236}">
                <a16:creationId xmlns:a16="http://schemas.microsoft.com/office/drawing/2014/main" id="{2DD9FB1A-C20F-F6EE-1E86-22F4A6852E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45884356"/>
      </p:ext>
    </p:extLst>
  </p:cSld>
  <p:clrMapOvr>
    <a:masterClrMapping/>
  </p:clrMapOvr>
  <mc:AlternateContent xmlns:mc="http://schemas.openxmlformats.org/markup-compatibility/2006" xmlns:p14="http://schemas.microsoft.com/office/powerpoint/2010/main">
    <mc:Choice Requires="p14">
      <p:transition spd="slow" p14:dur="2000" advTm="11140"/>
    </mc:Choice>
    <mc:Fallback xmlns="">
      <p:transition spd="slow" advTm="11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8D74-5404-2458-7529-A0C143812444}"/>
              </a:ext>
            </a:extLst>
          </p:cNvPr>
          <p:cNvSpPr>
            <a:spLocks noGrp="1"/>
          </p:cNvSpPr>
          <p:nvPr>
            <p:ph type="title"/>
          </p:nvPr>
        </p:nvSpPr>
        <p:spPr>
          <a:xfrm>
            <a:off x="0" y="18255"/>
            <a:ext cx="10515600" cy="1325563"/>
          </a:xfrm>
        </p:spPr>
        <p:txBody>
          <a:bodyPr/>
          <a:lstStyle/>
          <a:p>
            <a:r>
              <a:rPr lang="en-GB" dirty="0"/>
              <a:t>June 23-30:</a:t>
            </a:r>
          </a:p>
        </p:txBody>
      </p:sp>
      <p:sp>
        <p:nvSpPr>
          <p:cNvPr id="3" name="Content Placeholder 2">
            <a:extLst>
              <a:ext uri="{FF2B5EF4-FFF2-40B4-BE49-F238E27FC236}">
                <a16:creationId xmlns:a16="http://schemas.microsoft.com/office/drawing/2014/main" id="{1240484D-23DD-B4FA-A735-6180CDAAE3F3}"/>
              </a:ext>
            </a:extLst>
          </p:cNvPr>
          <p:cNvSpPr>
            <a:spLocks noGrp="1"/>
          </p:cNvSpPr>
          <p:nvPr>
            <p:ph idx="1"/>
          </p:nvPr>
        </p:nvSpPr>
        <p:spPr>
          <a:xfrm>
            <a:off x="0" y="1039091"/>
            <a:ext cx="11353800" cy="5800654"/>
          </a:xfrm>
        </p:spPr>
        <p:txBody>
          <a:bodyPr/>
          <a:lstStyle/>
          <a:p>
            <a:r>
              <a:rPr lang="en-GB" dirty="0"/>
              <a:t>B.G. </a:t>
            </a:r>
            <a:r>
              <a:rPr lang="en-GB" dirty="0" err="1"/>
              <a:t>Evariste</a:t>
            </a:r>
            <a:r>
              <a:rPr lang="en-GB" dirty="0"/>
              <a:t> </a:t>
            </a:r>
            <a:r>
              <a:rPr lang="en-GB" dirty="0" err="1"/>
              <a:t>Murenzi</a:t>
            </a:r>
            <a:r>
              <a:rPr lang="en-GB" dirty="0"/>
              <a:t> experience with the </a:t>
            </a:r>
            <a:r>
              <a:rPr lang="en-GB" i="1" dirty="0"/>
              <a:t>Interahamwe</a:t>
            </a:r>
          </a:p>
          <a:p>
            <a:pPr lvl="1"/>
            <a:r>
              <a:rPr lang="en-GB" dirty="0"/>
              <a:t>It illustrates the significance of divide &amp; lack of strategy within the FAR &amp; genocide regime </a:t>
            </a:r>
          </a:p>
          <a:p>
            <a:r>
              <a:rPr lang="en-GB" dirty="0"/>
              <a:t>24</a:t>
            </a:r>
            <a:r>
              <a:rPr lang="en-GB" baseline="30000" dirty="0"/>
              <a:t>th</a:t>
            </a:r>
            <a:r>
              <a:rPr lang="en-GB" dirty="0"/>
              <a:t>: Genocide government organises a France appreciate celebration in the city centre</a:t>
            </a:r>
          </a:p>
          <a:p>
            <a:pPr lvl="1"/>
            <a:r>
              <a:rPr lang="en-GB" dirty="0"/>
              <a:t>RPF counter rally in </a:t>
            </a:r>
            <a:r>
              <a:rPr lang="en-GB" dirty="0" err="1"/>
              <a:t>Kabuya</a:t>
            </a:r>
            <a:endParaRPr lang="en-GB" dirty="0"/>
          </a:p>
          <a:p>
            <a:r>
              <a:rPr lang="en-GB" dirty="0"/>
              <a:t>14</a:t>
            </a:r>
            <a:r>
              <a:rPr lang="en-GB" baseline="30000" dirty="0"/>
              <a:t>th</a:t>
            </a:r>
            <a:r>
              <a:rPr lang="en-GB" dirty="0"/>
              <a:t>-28</a:t>
            </a:r>
            <a:r>
              <a:rPr lang="en-GB" baseline="30000" dirty="0"/>
              <a:t>th</a:t>
            </a:r>
            <a:r>
              <a:rPr lang="en-GB" dirty="0"/>
              <a:t>: Battlefields at Kacyiru and Nyamirambo become inevitable RPA victories or when rather than if</a:t>
            </a:r>
          </a:p>
          <a:p>
            <a:pPr lvl="1"/>
            <a:r>
              <a:rPr lang="en-GB" dirty="0"/>
              <a:t>Continued fighting at Village </a:t>
            </a:r>
            <a:r>
              <a:rPr lang="en-GB" dirty="0" err="1"/>
              <a:t>Urugwiro</a:t>
            </a:r>
            <a:r>
              <a:rPr lang="en-GB" dirty="0"/>
              <a:t>, </a:t>
            </a:r>
            <a:r>
              <a:rPr lang="en-GB" dirty="0" err="1"/>
              <a:t>Kimihurura</a:t>
            </a:r>
            <a:r>
              <a:rPr lang="en-GB" dirty="0"/>
              <a:t> Circle, Nyamirambo and city centre</a:t>
            </a:r>
          </a:p>
          <a:p>
            <a:pPr lvl="1"/>
            <a:r>
              <a:rPr lang="en-GB" dirty="0"/>
              <a:t>FAR adopt more defensive postures in </a:t>
            </a:r>
            <a:r>
              <a:rPr lang="en-GB" dirty="0" err="1"/>
              <a:t>Kimihurura</a:t>
            </a:r>
            <a:r>
              <a:rPr lang="en-GB" dirty="0"/>
              <a:t>  and its pockets of resistance in western </a:t>
            </a:r>
            <a:r>
              <a:rPr lang="en-GB" dirty="0" err="1"/>
              <a:t>Gikondo</a:t>
            </a:r>
            <a:endParaRPr lang="en-GB" dirty="0"/>
          </a:p>
          <a:p>
            <a:r>
              <a:rPr lang="en-GB" dirty="0"/>
              <a:t>Dash towards Butare for the 157</a:t>
            </a:r>
            <a:r>
              <a:rPr lang="en-GB" baseline="30000" dirty="0"/>
              <a:t>th</a:t>
            </a:r>
            <a:r>
              <a:rPr lang="en-GB" dirty="0"/>
              <a:t> CMF</a:t>
            </a:r>
          </a:p>
          <a:p>
            <a:endParaRPr lang="en-GB" dirty="0"/>
          </a:p>
        </p:txBody>
      </p:sp>
      <p:pic>
        <p:nvPicPr>
          <p:cNvPr id="31" name="Audio 30">
            <a:extLst>
              <a:ext uri="{FF2B5EF4-FFF2-40B4-BE49-F238E27FC236}">
                <a16:creationId xmlns:a16="http://schemas.microsoft.com/office/drawing/2014/main" id="{E5330C10-C8F6-F409-2325-17FB812481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34163286"/>
      </p:ext>
    </p:extLst>
  </p:cSld>
  <p:clrMapOvr>
    <a:masterClrMapping/>
  </p:clrMapOvr>
  <mc:AlternateContent xmlns:mc="http://schemas.openxmlformats.org/markup-compatibility/2006" xmlns:p14="http://schemas.microsoft.com/office/powerpoint/2010/main">
    <mc:Choice Requires="p14">
      <p:transition spd="slow" p14:dur="2000" advTm="184868"/>
    </mc:Choice>
    <mc:Fallback xmlns="">
      <p:transition spd="slow" advTm="184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a city&#10;&#10;Description automatically generated">
            <a:extLst>
              <a:ext uri="{FF2B5EF4-FFF2-40B4-BE49-F238E27FC236}">
                <a16:creationId xmlns:a16="http://schemas.microsoft.com/office/drawing/2014/main" id="{148F9628-D3C0-66E7-329B-D3D20A09FB4E}"/>
              </a:ext>
            </a:extLst>
          </p:cNvPr>
          <p:cNvPicPr>
            <a:picLocks noGrp="1" noChangeAspect="1"/>
          </p:cNvPicPr>
          <p:nvPr>
            <p:ph idx="1"/>
          </p:nvPr>
        </p:nvPicPr>
        <p:blipFill>
          <a:blip r:embed="rId4"/>
          <a:stretch>
            <a:fillRect/>
          </a:stretch>
        </p:blipFill>
        <p:spPr>
          <a:xfrm>
            <a:off x="1036592" y="-28566"/>
            <a:ext cx="10118816" cy="6886566"/>
          </a:xfrm>
        </p:spPr>
      </p:pic>
      <p:pic>
        <p:nvPicPr>
          <p:cNvPr id="22" name="Audio 21">
            <a:extLst>
              <a:ext uri="{FF2B5EF4-FFF2-40B4-BE49-F238E27FC236}">
                <a16:creationId xmlns:a16="http://schemas.microsoft.com/office/drawing/2014/main" id="{A2EEA509-270A-344B-EA0B-4E3E90E326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34921989"/>
      </p:ext>
    </p:extLst>
  </p:cSld>
  <p:clrMapOvr>
    <a:masterClrMapping/>
  </p:clrMapOvr>
  <mc:AlternateContent xmlns:mc="http://schemas.openxmlformats.org/markup-compatibility/2006" xmlns:p14="http://schemas.microsoft.com/office/powerpoint/2010/main">
    <mc:Choice Requires="p14">
      <p:transition spd="slow" p14:dur="2000" advTm="10666"/>
    </mc:Choice>
    <mc:Fallback xmlns="">
      <p:transition spd="slow" advTm="106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19BF5-CBD5-C5E2-3CA6-D9BFE8F718B0}"/>
              </a:ext>
            </a:extLst>
          </p:cNvPr>
          <p:cNvSpPr>
            <a:spLocks noGrp="1"/>
          </p:cNvSpPr>
          <p:nvPr>
            <p:ph type="title"/>
          </p:nvPr>
        </p:nvSpPr>
        <p:spPr>
          <a:xfrm>
            <a:off x="0" y="-321715"/>
            <a:ext cx="10515600" cy="1325563"/>
          </a:xfrm>
        </p:spPr>
        <p:txBody>
          <a:bodyPr/>
          <a:lstStyle/>
          <a:p>
            <a:r>
              <a:rPr lang="en-GB" dirty="0"/>
              <a:t>July 1-4:</a:t>
            </a:r>
          </a:p>
        </p:txBody>
      </p:sp>
      <p:sp>
        <p:nvSpPr>
          <p:cNvPr id="3" name="Content Placeholder 2">
            <a:extLst>
              <a:ext uri="{FF2B5EF4-FFF2-40B4-BE49-F238E27FC236}">
                <a16:creationId xmlns:a16="http://schemas.microsoft.com/office/drawing/2014/main" id="{7562589C-53D1-3589-E656-59601D270BA8}"/>
              </a:ext>
            </a:extLst>
          </p:cNvPr>
          <p:cNvSpPr>
            <a:spLocks noGrp="1"/>
          </p:cNvSpPr>
          <p:nvPr>
            <p:ph idx="1"/>
          </p:nvPr>
        </p:nvSpPr>
        <p:spPr>
          <a:xfrm>
            <a:off x="0" y="945234"/>
            <a:ext cx="11353800" cy="6053443"/>
          </a:xfrm>
        </p:spPr>
        <p:txBody>
          <a:bodyPr>
            <a:normAutofit fontScale="70000" lnSpcReduction="20000"/>
          </a:bodyPr>
          <a:lstStyle/>
          <a:p>
            <a:r>
              <a:rPr lang="en-GB" dirty="0"/>
              <a:t>1</a:t>
            </a:r>
            <a:r>
              <a:rPr lang="en-GB" baseline="30000" dirty="0"/>
              <a:t>st</a:t>
            </a:r>
            <a:r>
              <a:rPr lang="en-GB" dirty="0"/>
              <a:t>: Minor changes from the past few weeks with battles raging on around Camp Kacyiru, </a:t>
            </a:r>
            <a:r>
              <a:rPr lang="en-GB" dirty="0" err="1"/>
              <a:t>Kimihurura</a:t>
            </a:r>
            <a:r>
              <a:rPr lang="en-GB" dirty="0"/>
              <a:t> Circle and Kiyovu</a:t>
            </a:r>
          </a:p>
          <a:p>
            <a:pPr lvl="1"/>
            <a:r>
              <a:rPr lang="en-GB" dirty="0"/>
              <a:t>FAR is limited to mortars, artillery shells and small arm fire</a:t>
            </a:r>
          </a:p>
          <a:p>
            <a:pPr lvl="1"/>
            <a:r>
              <a:rPr lang="en-GB" dirty="0"/>
              <a:t>Urban warfare is intense</a:t>
            </a:r>
          </a:p>
          <a:p>
            <a:pPr lvl="1"/>
            <a:r>
              <a:rPr lang="en-GB" dirty="0"/>
              <a:t>PM Kambanda now calls for a cease-fire and negotiations</a:t>
            </a:r>
          </a:p>
          <a:p>
            <a:r>
              <a:rPr lang="en-GB" dirty="0"/>
              <a:t>RPA’s focus:</a:t>
            </a:r>
          </a:p>
          <a:p>
            <a:pPr lvl="1"/>
            <a:r>
              <a:rPr lang="en-GB" dirty="0"/>
              <a:t>Greater focus on military bases, Village </a:t>
            </a:r>
            <a:r>
              <a:rPr lang="en-GB" dirty="0" err="1"/>
              <a:t>Urugwiro</a:t>
            </a:r>
            <a:r>
              <a:rPr lang="en-GB" dirty="0"/>
              <a:t> &amp; Mt Kigali</a:t>
            </a:r>
          </a:p>
          <a:p>
            <a:pPr lvl="1"/>
            <a:r>
              <a:rPr lang="en-GB" dirty="0"/>
              <a:t>Lt General Kayizari (Alpha) becomes determined to defeat Camp </a:t>
            </a:r>
            <a:r>
              <a:rPr lang="en-GB" dirty="0" err="1"/>
              <a:t>Kimihurura</a:t>
            </a:r>
            <a:r>
              <a:rPr lang="en-GB" dirty="0"/>
              <a:t> </a:t>
            </a:r>
          </a:p>
          <a:p>
            <a:r>
              <a:rPr lang="en-GB" dirty="0"/>
              <a:t>FAR decides a retreat:</a:t>
            </a:r>
          </a:p>
          <a:p>
            <a:pPr lvl="1"/>
            <a:r>
              <a:rPr lang="en-GB" dirty="0"/>
              <a:t>In the evening of July 3</a:t>
            </a:r>
            <a:r>
              <a:rPr lang="en-GB" baseline="30000" dirty="0"/>
              <a:t>rd</a:t>
            </a:r>
            <a:r>
              <a:rPr lang="en-GB" dirty="0"/>
              <a:t>, Camp </a:t>
            </a:r>
            <a:r>
              <a:rPr lang="en-GB" dirty="0" err="1"/>
              <a:t>Kimihurura</a:t>
            </a:r>
            <a:r>
              <a:rPr lang="en-GB" dirty="0"/>
              <a:t> is told that they along with Camp Kigali and Camp Kacyiru will retreat in the night.</a:t>
            </a:r>
          </a:p>
          <a:p>
            <a:r>
              <a:rPr lang="en-GB" dirty="0"/>
              <a:t>Kegel (2019, 266) describes the end:</a:t>
            </a:r>
          </a:p>
          <a:p>
            <a:pPr lvl="1"/>
            <a:r>
              <a:rPr lang="en-GB" dirty="0"/>
              <a:t>“Early [the] next morning, RPA sentries noticed that the positions in front of them seemed abandoned. As soon as they realised the FAR was withdrawing, the RPA attacked even harder to turn the retreat into a rout. Alpha Mobile entered the Presidential Guards Camp [Camp </a:t>
            </a:r>
            <a:r>
              <a:rPr lang="en-GB" dirty="0" err="1"/>
              <a:t>Kimihurura</a:t>
            </a:r>
            <a:r>
              <a:rPr lang="en-GB" dirty="0"/>
              <a:t>] at 6:30 on the morning on 4</a:t>
            </a:r>
            <a:r>
              <a:rPr lang="en-GB" baseline="30000" dirty="0"/>
              <a:t>th</a:t>
            </a:r>
            <a:r>
              <a:rPr lang="en-GB" dirty="0"/>
              <a:t> July.”</a:t>
            </a:r>
          </a:p>
          <a:p>
            <a:r>
              <a:rPr lang="en-GB" dirty="0"/>
              <a:t>July 4</a:t>
            </a:r>
            <a:r>
              <a:rPr lang="en-GB" baseline="30000" dirty="0"/>
              <a:t>th</a:t>
            </a:r>
            <a:r>
              <a:rPr lang="en-GB" dirty="0"/>
              <a:t>: </a:t>
            </a:r>
          </a:p>
          <a:p>
            <a:pPr lvl="1"/>
            <a:r>
              <a:rPr lang="en-GB" dirty="0"/>
              <a:t>Alpha CMF breaks through </a:t>
            </a:r>
            <a:r>
              <a:rPr lang="en-GB" dirty="0" err="1"/>
              <a:t>Kimihurura</a:t>
            </a:r>
            <a:r>
              <a:rPr lang="en-GB" dirty="0"/>
              <a:t> Circle &amp; takes the base</a:t>
            </a:r>
          </a:p>
          <a:p>
            <a:pPr lvl="1"/>
            <a:r>
              <a:rPr lang="en-GB" dirty="0"/>
              <a:t>Bravo takes Camp Kacyiru</a:t>
            </a:r>
          </a:p>
          <a:p>
            <a:pPr lvl="1"/>
            <a:r>
              <a:rPr lang="en-GB" dirty="0"/>
              <a:t>21</a:t>
            </a:r>
            <a:r>
              <a:rPr lang="en-GB" baseline="30000" dirty="0"/>
              <a:t>st</a:t>
            </a:r>
            <a:r>
              <a:rPr lang="en-GB" dirty="0"/>
              <a:t> and 59</a:t>
            </a:r>
            <a:r>
              <a:rPr lang="en-GB" baseline="30000" dirty="0"/>
              <a:t>th</a:t>
            </a:r>
            <a:r>
              <a:rPr lang="en-GB" dirty="0"/>
              <a:t> CMF capture </a:t>
            </a:r>
            <a:r>
              <a:rPr lang="en-GB" dirty="0" err="1"/>
              <a:t>Biryogo</a:t>
            </a:r>
            <a:r>
              <a:rPr lang="en-GB" dirty="0"/>
              <a:t> and head towards Kiyovu/city centre</a:t>
            </a:r>
          </a:p>
          <a:p>
            <a:pPr lvl="1"/>
            <a:r>
              <a:rPr lang="en-GB" dirty="0"/>
              <a:t>59</a:t>
            </a:r>
            <a:r>
              <a:rPr lang="en-GB" baseline="30000" dirty="0"/>
              <a:t>th</a:t>
            </a:r>
            <a:r>
              <a:rPr lang="en-GB" dirty="0"/>
              <a:t> CMF takes Mt Kigali</a:t>
            </a:r>
          </a:p>
          <a:p>
            <a:r>
              <a:rPr lang="en-GB" dirty="0"/>
              <a:t>Afterwards:</a:t>
            </a:r>
          </a:p>
          <a:p>
            <a:pPr lvl="1"/>
            <a:r>
              <a:rPr lang="en-GB" dirty="0"/>
              <a:t>Bravo &amp; 7</a:t>
            </a:r>
            <a:r>
              <a:rPr lang="en-GB" baseline="30000" dirty="0"/>
              <a:t>th</a:t>
            </a:r>
            <a:r>
              <a:rPr lang="en-GB" dirty="0"/>
              <a:t> CMF are ordered to follow the retreating FAR. </a:t>
            </a:r>
          </a:p>
          <a:p>
            <a:pPr lvl="1"/>
            <a:r>
              <a:rPr lang="en-GB" dirty="0"/>
              <a:t>Other CMF (Alpha, 21</a:t>
            </a:r>
            <a:r>
              <a:rPr lang="en-GB" baseline="30000" dirty="0"/>
              <a:t>st</a:t>
            </a:r>
            <a:r>
              <a:rPr lang="en-GB" dirty="0"/>
              <a:t>, 59</a:t>
            </a:r>
            <a:r>
              <a:rPr lang="en-GB" baseline="30000" dirty="0"/>
              <a:t>th</a:t>
            </a:r>
            <a:r>
              <a:rPr lang="en-GB" dirty="0"/>
              <a:t>) ordered to conduct clean-up operations</a:t>
            </a:r>
          </a:p>
          <a:p>
            <a:pPr lvl="1"/>
            <a:endParaRPr lang="en-GB" dirty="0"/>
          </a:p>
          <a:p>
            <a:pPr lvl="1"/>
            <a:endParaRPr lang="en-GB" dirty="0"/>
          </a:p>
          <a:p>
            <a:endParaRPr lang="en-GB" dirty="0"/>
          </a:p>
          <a:p>
            <a:endParaRPr lang="en-GB" dirty="0"/>
          </a:p>
        </p:txBody>
      </p:sp>
      <p:pic>
        <p:nvPicPr>
          <p:cNvPr id="10" name="Audio 9">
            <a:extLst>
              <a:ext uri="{FF2B5EF4-FFF2-40B4-BE49-F238E27FC236}">
                <a16:creationId xmlns:a16="http://schemas.microsoft.com/office/drawing/2014/main" id="{8748E75B-2E22-6B06-7B2B-5980E079B5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577018466"/>
      </p:ext>
    </p:extLst>
  </p:cSld>
  <p:clrMapOvr>
    <a:masterClrMapping/>
  </p:clrMapOvr>
  <mc:AlternateContent xmlns:mc="http://schemas.openxmlformats.org/markup-compatibility/2006" xmlns:p14="http://schemas.microsoft.com/office/powerpoint/2010/main">
    <mc:Choice Requires="p14">
      <p:transition spd="slow" p14:dur="2000" advTm="150120"/>
    </mc:Choice>
    <mc:Fallback xmlns="">
      <p:transition spd="slow" advTm="150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a city&#10;&#10;Description automatically generated">
            <a:extLst>
              <a:ext uri="{FF2B5EF4-FFF2-40B4-BE49-F238E27FC236}">
                <a16:creationId xmlns:a16="http://schemas.microsoft.com/office/drawing/2014/main" id="{7B08B431-A131-EB8C-F764-BF0FA44AB53E}"/>
              </a:ext>
            </a:extLst>
          </p:cNvPr>
          <p:cNvPicPr>
            <a:picLocks noGrp="1" noChangeAspect="1"/>
          </p:cNvPicPr>
          <p:nvPr>
            <p:ph idx="1"/>
          </p:nvPr>
        </p:nvPicPr>
        <p:blipFill>
          <a:blip r:embed="rId4"/>
          <a:stretch>
            <a:fillRect/>
          </a:stretch>
        </p:blipFill>
        <p:spPr>
          <a:xfrm>
            <a:off x="1057374" y="-279"/>
            <a:ext cx="10077252" cy="6858279"/>
          </a:xfrm>
        </p:spPr>
      </p:pic>
      <p:pic>
        <p:nvPicPr>
          <p:cNvPr id="6" name="Audio 5">
            <a:extLst>
              <a:ext uri="{FF2B5EF4-FFF2-40B4-BE49-F238E27FC236}">
                <a16:creationId xmlns:a16="http://schemas.microsoft.com/office/drawing/2014/main" id="{41AEC85D-C87B-3336-1611-530FA634F5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53236835"/>
      </p:ext>
    </p:extLst>
  </p:cSld>
  <p:clrMapOvr>
    <a:masterClrMapping/>
  </p:clrMapOvr>
  <mc:AlternateContent xmlns:mc="http://schemas.openxmlformats.org/markup-compatibility/2006" xmlns:p14="http://schemas.microsoft.com/office/powerpoint/2010/main">
    <mc:Choice Requires="p14">
      <p:transition spd="slow" p14:dur="2000" advTm="16029"/>
    </mc:Choice>
    <mc:Fallback xmlns="">
      <p:transition spd="slow" advTm="16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africa with black arrows&#10;&#10;Description automatically generated">
            <a:extLst>
              <a:ext uri="{FF2B5EF4-FFF2-40B4-BE49-F238E27FC236}">
                <a16:creationId xmlns:a16="http://schemas.microsoft.com/office/drawing/2014/main" id="{86D905A8-017C-09C5-06B1-36CCA71CBE9E}"/>
              </a:ext>
            </a:extLst>
          </p:cNvPr>
          <p:cNvPicPr>
            <a:picLocks noGrp="1" noChangeAspect="1"/>
          </p:cNvPicPr>
          <p:nvPr>
            <p:ph idx="1"/>
          </p:nvPr>
        </p:nvPicPr>
        <p:blipFill>
          <a:blip r:embed="rId4"/>
          <a:stretch>
            <a:fillRect/>
          </a:stretch>
        </p:blipFill>
        <p:spPr>
          <a:xfrm>
            <a:off x="1454727" y="0"/>
            <a:ext cx="9282545" cy="6886071"/>
          </a:xfrm>
        </p:spPr>
      </p:pic>
      <p:pic>
        <p:nvPicPr>
          <p:cNvPr id="4" name="Audio 3">
            <a:extLst>
              <a:ext uri="{FF2B5EF4-FFF2-40B4-BE49-F238E27FC236}">
                <a16:creationId xmlns:a16="http://schemas.microsoft.com/office/drawing/2014/main" id="{437C112B-59F1-44A2-226E-E3FB273AED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0480215"/>
      </p:ext>
    </p:extLst>
  </p:cSld>
  <p:clrMapOvr>
    <a:masterClrMapping/>
  </p:clrMapOvr>
  <mc:AlternateContent xmlns:mc="http://schemas.openxmlformats.org/markup-compatibility/2006" xmlns:p14="http://schemas.microsoft.com/office/powerpoint/2010/main">
    <mc:Choice Requires="p14">
      <p:transition spd="slow" p14:dur="2000" advTm="33881"/>
    </mc:Choice>
    <mc:Fallback xmlns="">
      <p:transition spd="slow" advTm="33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buildings in a city&#10;&#10;Description automatically generated with low confidence">
            <a:extLst>
              <a:ext uri="{FF2B5EF4-FFF2-40B4-BE49-F238E27FC236}">
                <a16:creationId xmlns:a16="http://schemas.microsoft.com/office/drawing/2014/main" id="{782031D4-D99C-6103-431B-F649B5F0F812}"/>
              </a:ext>
            </a:extLst>
          </p:cNvPr>
          <p:cNvPicPr>
            <a:picLocks noGrp="1" noChangeAspect="1"/>
          </p:cNvPicPr>
          <p:nvPr>
            <p:ph idx="1"/>
          </p:nvPr>
        </p:nvPicPr>
        <p:blipFill rotWithShape="1">
          <a:blip r:embed="rId5"/>
          <a:srcRect t="25000"/>
          <a:stretch/>
        </p:blipFill>
        <p:spPr>
          <a:xfrm>
            <a:off x="20" y="10"/>
            <a:ext cx="12191980" cy="6857990"/>
          </a:xfrm>
          <a:prstGeom prst="rect">
            <a:avLst/>
          </a:prstGeom>
        </p:spPr>
      </p:pic>
      <p:sp>
        <p:nvSpPr>
          <p:cNvPr id="2" name="Title 1">
            <a:extLst>
              <a:ext uri="{FF2B5EF4-FFF2-40B4-BE49-F238E27FC236}">
                <a16:creationId xmlns:a16="http://schemas.microsoft.com/office/drawing/2014/main" id="{0D202BD2-BDC6-3017-7BDD-A23D099AB6B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Questions?</a:t>
            </a:r>
          </a:p>
        </p:txBody>
      </p:sp>
      <p:sp>
        <p:nvSpPr>
          <p:cNvPr id="3" name="TextBox 2">
            <a:extLst>
              <a:ext uri="{FF2B5EF4-FFF2-40B4-BE49-F238E27FC236}">
                <a16:creationId xmlns:a16="http://schemas.microsoft.com/office/drawing/2014/main" id="{F7AC36E3-C1C7-C5FD-B696-A2541CEE5842}"/>
              </a:ext>
            </a:extLst>
          </p:cNvPr>
          <p:cNvSpPr txBox="1"/>
          <p:nvPr/>
        </p:nvSpPr>
        <p:spPr>
          <a:xfrm>
            <a:off x="3530600" y="795924"/>
            <a:ext cx="5219700" cy="707886"/>
          </a:xfrm>
          <a:prstGeom prst="rect">
            <a:avLst/>
          </a:prstGeom>
          <a:noFill/>
        </p:spPr>
        <p:txBody>
          <a:bodyPr wrap="square" rtlCol="0">
            <a:spAutoFit/>
          </a:bodyPr>
          <a:lstStyle/>
          <a:p>
            <a:pPr algn="ctr"/>
            <a:r>
              <a:rPr lang="en-US" sz="4000" b="1" dirty="0"/>
              <a:t>Questions?</a:t>
            </a:r>
          </a:p>
        </p:txBody>
      </p:sp>
      <p:pic>
        <p:nvPicPr>
          <p:cNvPr id="7" name="Audio 6">
            <a:extLst>
              <a:ext uri="{FF2B5EF4-FFF2-40B4-BE49-F238E27FC236}">
                <a16:creationId xmlns:a16="http://schemas.microsoft.com/office/drawing/2014/main" id="{0C186F8D-E8A1-3C98-7545-BDD466943C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20449911"/>
      </p:ext>
    </p:extLst>
  </p:cSld>
  <p:clrMapOvr>
    <a:masterClrMapping/>
  </p:clrMapOvr>
  <mc:AlternateContent xmlns:mc="http://schemas.openxmlformats.org/markup-compatibility/2006" xmlns:p14="http://schemas.microsoft.com/office/powerpoint/2010/main">
    <mc:Choice Requires="p14">
      <p:transition spd="slow" p14:dur="2000" advTm="4121"/>
    </mc:Choice>
    <mc:Fallback xmlns="">
      <p:transition spd="slow" advTm="4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TotalTime>
  <Words>1100</Words>
  <Application>Microsoft Macintosh PowerPoint</Application>
  <PresentationFormat>Widescreen</PresentationFormat>
  <Paragraphs>92</Paragraphs>
  <Slides>15</Slides>
  <Notes>1</Notes>
  <HiddenSlides>0</HiddenSlides>
  <MMClips>15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Campaign against Genocide War (June-July)</vt:lpstr>
      <vt:lpstr>Recap… </vt:lpstr>
      <vt:lpstr>June 1-8:</vt:lpstr>
      <vt:lpstr>PowerPoint Presentation</vt:lpstr>
      <vt:lpstr>June 9-15:</vt:lpstr>
      <vt:lpstr>PowerPoint Presentation</vt:lpstr>
      <vt:lpstr>Rescue of St Paul (June 16-17):</vt:lpstr>
      <vt:lpstr>June 16-22:</vt:lpstr>
      <vt:lpstr>PowerPoint Presentation</vt:lpstr>
      <vt:lpstr>June 23-30:</vt:lpstr>
      <vt:lpstr>PowerPoint Presentation</vt:lpstr>
      <vt:lpstr>July 1-4:</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against Genocide War (June-July)</dc:title>
  <dc:creator>Jonathan Beloff</dc:creator>
  <cp:lastModifiedBy>Jonathan Beloff</cp:lastModifiedBy>
  <cp:revision>37</cp:revision>
  <cp:lastPrinted>2024-02-29T12:33:44Z</cp:lastPrinted>
  <dcterms:created xsi:type="dcterms:W3CDTF">2024-02-28T16:29:34Z</dcterms:created>
  <dcterms:modified xsi:type="dcterms:W3CDTF">2024-12-30T21:16:53Z</dcterms:modified>
</cp:coreProperties>
</file>