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62" r:id="rId4"/>
    <p:sldId id="263" r:id="rId5"/>
    <p:sldId id="264" r:id="rId6"/>
    <p:sldId id="265" r:id="rId7"/>
    <p:sldId id="266" r:id="rId8"/>
    <p:sldId id="267" r:id="rId9"/>
    <p:sldId id="268" r:id="rId10"/>
    <p:sldId id="269" r:id="rId11"/>
    <p:sldId id="26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130"/>
    <p:restoredTop sz="94615"/>
  </p:normalViewPr>
  <p:slideViewPr>
    <p:cSldViewPr snapToGrid="0">
      <p:cViewPr varScale="1">
        <p:scale>
          <a:sx n="96" d="100"/>
          <a:sy n="96" d="100"/>
        </p:scale>
        <p:origin x="176"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733295-52E3-1249-9A58-1BC93C77B9D8}" type="datetimeFigureOut">
              <a:rPr lang="en-US" smtClean="0"/>
              <a:t>12/30/24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137B1C-9D41-1747-9711-D1F7B13671A7}" type="slidenum">
              <a:rPr lang="en-US" smtClean="0"/>
              <a:t>‹#›</a:t>
            </a:fld>
            <a:endParaRPr lang="en-US"/>
          </a:p>
        </p:txBody>
      </p:sp>
    </p:spTree>
    <p:extLst>
      <p:ext uri="{BB962C8B-B14F-4D97-AF65-F5344CB8AC3E}">
        <p14:creationId xmlns:p14="http://schemas.microsoft.com/office/powerpoint/2010/main" val="2476389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40072F-45EA-7B49-AE15-580B5E892B34}" type="slidenum">
              <a:rPr lang="en-US" smtClean="0"/>
              <a:t>11</a:t>
            </a:fld>
            <a:endParaRPr lang="en-US"/>
          </a:p>
        </p:txBody>
      </p:sp>
    </p:spTree>
    <p:extLst>
      <p:ext uri="{BB962C8B-B14F-4D97-AF65-F5344CB8AC3E}">
        <p14:creationId xmlns:p14="http://schemas.microsoft.com/office/powerpoint/2010/main" val="2452168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8B0BD-C556-12A2-50F1-76617EE755C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07579721-3AC4-08A6-0F71-403AA7C6FC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27323A0-3B5B-3153-03B7-05ECA8982FBF}"/>
              </a:ext>
            </a:extLst>
          </p:cNvPr>
          <p:cNvSpPr>
            <a:spLocks noGrp="1"/>
          </p:cNvSpPr>
          <p:nvPr>
            <p:ph type="dt" sz="half" idx="10"/>
          </p:nvPr>
        </p:nvSpPr>
        <p:spPr/>
        <p:txBody>
          <a:bodyPr/>
          <a:lstStyle/>
          <a:p>
            <a:fld id="{0CA3CEB3-E20A-914C-9C84-90EE95ACD109}" type="datetimeFigureOut">
              <a:rPr lang="en-US" smtClean="0"/>
              <a:t>12/30/24</a:t>
            </a:fld>
            <a:endParaRPr lang="en-US"/>
          </a:p>
        </p:txBody>
      </p:sp>
      <p:sp>
        <p:nvSpPr>
          <p:cNvPr id="5" name="Footer Placeholder 4">
            <a:extLst>
              <a:ext uri="{FF2B5EF4-FFF2-40B4-BE49-F238E27FC236}">
                <a16:creationId xmlns:a16="http://schemas.microsoft.com/office/drawing/2014/main" id="{D83AC14A-1DA1-CA1C-DF8C-55FE0013A2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30CDE-598F-326F-4291-4244BC7DDE79}"/>
              </a:ext>
            </a:extLst>
          </p:cNvPr>
          <p:cNvSpPr>
            <a:spLocks noGrp="1"/>
          </p:cNvSpPr>
          <p:nvPr>
            <p:ph type="sldNum" sz="quarter" idx="12"/>
          </p:nvPr>
        </p:nvSpPr>
        <p:spPr/>
        <p:txBody>
          <a:bodyPr/>
          <a:lstStyle/>
          <a:p>
            <a:fld id="{149AD12C-4AE9-0848-A274-1F8DE54C49D0}" type="slidenum">
              <a:rPr lang="en-US" smtClean="0"/>
              <a:t>‹#›</a:t>
            </a:fld>
            <a:endParaRPr lang="en-US"/>
          </a:p>
        </p:txBody>
      </p:sp>
    </p:spTree>
    <p:extLst>
      <p:ext uri="{BB962C8B-B14F-4D97-AF65-F5344CB8AC3E}">
        <p14:creationId xmlns:p14="http://schemas.microsoft.com/office/powerpoint/2010/main" val="845386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06BE9-A098-FA0F-4094-000A39D8052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657534B-247B-DFA3-613E-EB10C5C041D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DCCDB85-714E-3D49-3C07-3C59D2051A82}"/>
              </a:ext>
            </a:extLst>
          </p:cNvPr>
          <p:cNvSpPr>
            <a:spLocks noGrp="1"/>
          </p:cNvSpPr>
          <p:nvPr>
            <p:ph type="dt" sz="half" idx="10"/>
          </p:nvPr>
        </p:nvSpPr>
        <p:spPr/>
        <p:txBody>
          <a:bodyPr/>
          <a:lstStyle/>
          <a:p>
            <a:fld id="{0CA3CEB3-E20A-914C-9C84-90EE95ACD109}" type="datetimeFigureOut">
              <a:rPr lang="en-US" smtClean="0"/>
              <a:t>12/30/24</a:t>
            </a:fld>
            <a:endParaRPr lang="en-US"/>
          </a:p>
        </p:txBody>
      </p:sp>
      <p:sp>
        <p:nvSpPr>
          <p:cNvPr id="5" name="Footer Placeholder 4">
            <a:extLst>
              <a:ext uri="{FF2B5EF4-FFF2-40B4-BE49-F238E27FC236}">
                <a16:creationId xmlns:a16="http://schemas.microsoft.com/office/drawing/2014/main" id="{26928604-530E-3A6C-4C37-92D7BECC55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3552F5-A642-D571-1E17-9E6D5CA50DCE}"/>
              </a:ext>
            </a:extLst>
          </p:cNvPr>
          <p:cNvSpPr>
            <a:spLocks noGrp="1"/>
          </p:cNvSpPr>
          <p:nvPr>
            <p:ph type="sldNum" sz="quarter" idx="12"/>
          </p:nvPr>
        </p:nvSpPr>
        <p:spPr/>
        <p:txBody>
          <a:bodyPr/>
          <a:lstStyle/>
          <a:p>
            <a:fld id="{149AD12C-4AE9-0848-A274-1F8DE54C49D0}" type="slidenum">
              <a:rPr lang="en-US" smtClean="0"/>
              <a:t>‹#›</a:t>
            </a:fld>
            <a:endParaRPr lang="en-US"/>
          </a:p>
        </p:txBody>
      </p:sp>
    </p:spTree>
    <p:extLst>
      <p:ext uri="{BB962C8B-B14F-4D97-AF65-F5344CB8AC3E}">
        <p14:creationId xmlns:p14="http://schemas.microsoft.com/office/powerpoint/2010/main" val="2567194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4F0F2-3EAB-CCF5-C05F-54AD650505A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0E97985-49B9-6995-7DA3-0F0D8BF8F72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0D06CFB-6D18-B766-50F7-DF1B1A610696}"/>
              </a:ext>
            </a:extLst>
          </p:cNvPr>
          <p:cNvSpPr>
            <a:spLocks noGrp="1"/>
          </p:cNvSpPr>
          <p:nvPr>
            <p:ph type="dt" sz="half" idx="10"/>
          </p:nvPr>
        </p:nvSpPr>
        <p:spPr/>
        <p:txBody>
          <a:bodyPr/>
          <a:lstStyle/>
          <a:p>
            <a:fld id="{0CA3CEB3-E20A-914C-9C84-90EE95ACD109}" type="datetimeFigureOut">
              <a:rPr lang="en-US" smtClean="0"/>
              <a:t>12/30/24</a:t>
            </a:fld>
            <a:endParaRPr lang="en-US"/>
          </a:p>
        </p:txBody>
      </p:sp>
      <p:sp>
        <p:nvSpPr>
          <p:cNvPr id="5" name="Footer Placeholder 4">
            <a:extLst>
              <a:ext uri="{FF2B5EF4-FFF2-40B4-BE49-F238E27FC236}">
                <a16:creationId xmlns:a16="http://schemas.microsoft.com/office/drawing/2014/main" id="{3C43CBDE-161D-6E21-5FBE-5F9440623E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C9331D-18CB-5895-42CC-3D662B4DA16A}"/>
              </a:ext>
            </a:extLst>
          </p:cNvPr>
          <p:cNvSpPr>
            <a:spLocks noGrp="1"/>
          </p:cNvSpPr>
          <p:nvPr>
            <p:ph type="sldNum" sz="quarter" idx="12"/>
          </p:nvPr>
        </p:nvSpPr>
        <p:spPr/>
        <p:txBody>
          <a:bodyPr/>
          <a:lstStyle/>
          <a:p>
            <a:fld id="{149AD12C-4AE9-0848-A274-1F8DE54C49D0}" type="slidenum">
              <a:rPr lang="en-US" smtClean="0"/>
              <a:t>‹#›</a:t>
            </a:fld>
            <a:endParaRPr lang="en-US"/>
          </a:p>
        </p:txBody>
      </p:sp>
    </p:spTree>
    <p:extLst>
      <p:ext uri="{BB962C8B-B14F-4D97-AF65-F5344CB8AC3E}">
        <p14:creationId xmlns:p14="http://schemas.microsoft.com/office/powerpoint/2010/main" val="2299795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CAEA3-E4B5-C954-E8A7-8730AD06A72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C5C3A11-C284-057B-166F-0D6FF46BE67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0866B75-4D3F-1254-CE45-559A95ACCDB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77640E7-2283-FBBE-315A-4664DF11F082}"/>
              </a:ext>
            </a:extLst>
          </p:cNvPr>
          <p:cNvSpPr>
            <a:spLocks noGrp="1"/>
          </p:cNvSpPr>
          <p:nvPr>
            <p:ph type="dt" sz="half" idx="10"/>
          </p:nvPr>
        </p:nvSpPr>
        <p:spPr/>
        <p:txBody>
          <a:bodyPr/>
          <a:lstStyle/>
          <a:p>
            <a:fld id="{0CA3CEB3-E20A-914C-9C84-90EE95ACD109}" type="datetimeFigureOut">
              <a:rPr lang="en-US" smtClean="0"/>
              <a:t>12/30/24</a:t>
            </a:fld>
            <a:endParaRPr lang="en-US"/>
          </a:p>
        </p:txBody>
      </p:sp>
      <p:sp>
        <p:nvSpPr>
          <p:cNvPr id="6" name="Footer Placeholder 5">
            <a:extLst>
              <a:ext uri="{FF2B5EF4-FFF2-40B4-BE49-F238E27FC236}">
                <a16:creationId xmlns:a16="http://schemas.microsoft.com/office/drawing/2014/main" id="{0614A396-AA56-D171-4E10-DABD7EC2CD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CC1014-FE63-0FE9-C35D-1453D81E4208}"/>
              </a:ext>
            </a:extLst>
          </p:cNvPr>
          <p:cNvSpPr>
            <a:spLocks noGrp="1"/>
          </p:cNvSpPr>
          <p:nvPr>
            <p:ph type="sldNum" sz="quarter" idx="12"/>
          </p:nvPr>
        </p:nvSpPr>
        <p:spPr/>
        <p:txBody>
          <a:bodyPr/>
          <a:lstStyle/>
          <a:p>
            <a:fld id="{149AD12C-4AE9-0848-A274-1F8DE54C49D0}" type="slidenum">
              <a:rPr lang="en-US" smtClean="0"/>
              <a:t>‹#›</a:t>
            </a:fld>
            <a:endParaRPr lang="en-US"/>
          </a:p>
        </p:txBody>
      </p:sp>
    </p:spTree>
    <p:extLst>
      <p:ext uri="{BB962C8B-B14F-4D97-AF65-F5344CB8AC3E}">
        <p14:creationId xmlns:p14="http://schemas.microsoft.com/office/powerpoint/2010/main" val="1850838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F4DD7-5497-7AF7-5227-B40E718B65B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17CDB06-DD95-9D39-91E2-3DBD46D1D7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C67B2F9-0347-9839-598B-4356C3A76A5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FEE3554-4DDF-39E5-2804-2CDF973208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7388974-08C2-1D89-9869-446EBB06E1E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8F5D025-B417-2EE0-7B54-DF5B9B55F2F6}"/>
              </a:ext>
            </a:extLst>
          </p:cNvPr>
          <p:cNvSpPr>
            <a:spLocks noGrp="1"/>
          </p:cNvSpPr>
          <p:nvPr>
            <p:ph type="dt" sz="half" idx="10"/>
          </p:nvPr>
        </p:nvSpPr>
        <p:spPr/>
        <p:txBody>
          <a:bodyPr/>
          <a:lstStyle/>
          <a:p>
            <a:fld id="{0CA3CEB3-E20A-914C-9C84-90EE95ACD109}" type="datetimeFigureOut">
              <a:rPr lang="en-US" smtClean="0"/>
              <a:t>12/30/24</a:t>
            </a:fld>
            <a:endParaRPr lang="en-US"/>
          </a:p>
        </p:txBody>
      </p:sp>
      <p:sp>
        <p:nvSpPr>
          <p:cNvPr id="8" name="Footer Placeholder 7">
            <a:extLst>
              <a:ext uri="{FF2B5EF4-FFF2-40B4-BE49-F238E27FC236}">
                <a16:creationId xmlns:a16="http://schemas.microsoft.com/office/drawing/2014/main" id="{4607E670-20E3-3721-55EC-7FA5E663AE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19ADAE-6D0A-98BF-5D20-4B5F69280719}"/>
              </a:ext>
            </a:extLst>
          </p:cNvPr>
          <p:cNvSpPr>
            <a:spLocks noGrp="1"/>
          </p:cNvSpPr>
          <p:nvPr>
            <p:ph type="sldNum" sz="quarter" idx="12"/>
          </p:nvPr>
        </p:nvSpPr>
        <p:spPr/>
        <p:txBody>
          <a:bodyPr/>
          <a:lstStyle/>
          <a:p>
            <a:fld id="{149AD12C-4AE9-0848-A274-1F8DE54C49D0}" type="slidenum">
              <a:rPr lang="en-US" smtClean="0"/>
              <a:t>‹#›</a:t>
            </a:fld>
            <a:endParaRPr lang="en-US"/>
          </a:p>
        </p:txBody>
      </p:sp>
    </p:spTree>
    <p:extLst>
      <p:ext uri="{BB962C8B-B14F-4D97-AF65-F5344CB8AC3E}">
        <p14:creationId xmlns:p14="http://schemas.microsoft.com/office/powerpoint/2010/main" val="52137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10994-5B7A-588C-F6CB-097FBCAF2EC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534C9C6-E010-C240-E5E8-21BC6B77F723}"/>
              </a:ext>
            </a:extLst>
          </p:cNvPr>
          <p:cNvSpPr>
            <a:spLocks noGrp="1"/>
          </p:cNvSpPr>
          <p:nvPr>
            <p:ph type="dt" sz="half" idx="10"/>
          </p:nvPr>
        </p:nvSpPr>
        <p:spPr/>
        <p:txBody>
          <a:bodyPr/>
          <a:lstStyle/>
          <a:p>
            <a:fld id="{0CA3CEB3-E20A-914C-9C84-90EE95ACD109}" type="datetimeFigureOut">
              <a:rPr lang="en-US" smtClean="0"/>
              <a:t>12/30/24</a:t>
            </a:fld>
            <a:endParaRPr lang="en-US"/>
          </a:p>
        </p:txBody>
      </p:sp>
      <p:sp>
        <p:nvSpPr>
          <p:cNvPr id="4" name="Footer Placeholder 3">
            <a:extLst>
              <a:ext uri="{FF2B5EF4-FFF2-40B4-BE49-F238E27FC236}">
                <a16:creationId xmlns:a16="http://schemas.microsoft.com/office/drawing/2014/main" id="{C05572C6-4461-FEFD-5F74-F1C9DAC9B1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8E88E0-F842-1AEE-7C00-828468499DAE}"/>
              </a:ext>
            </a:extLst>
          </p:cNvPr>
          <p:cNvSpPr>
            <a:spLocks noGrp="1"/>
          </p:cNvSpPr>
          <p:nvPr>
            <p:ph type="sldNum" sz="quarter" idx="12"/>
          </p:nvPr>
        </p:nvSpPr>
        <p:spPr/>
        <p:txBody>
          <a:bodyPr/>
          <a:lstStyle/>
          <a:p>
            <a:fld id="{149AD12C-4AE9-0848-A274-1F8DE54C49D0}" type="slidenum">
              <a:rPr lang="en-US" smtClean="0"/>
              <a:t>‹#›</a:t>
            </a:fld>
            <a:endParaRPr lang="en-US"/>
          </a:p>
        </p:txBody>
      </p:sp>
    </p:spTree>
    <p:extLst>
      <p:ext uri="{BB962C8B-B14F-4D97-AF65-F5344CB8AC3E}">
        <p14:creationId xmlns:p14="http://schemas.microsoft.com/office/powerpoint/2010/main" val="2949224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145198-51DC-31E4-56D0-3D1631172AB6}"/>
              </a:ext>
            </a:extLst>
          </p:cNvPr>
          <p:cNvSpPr>
            <a:spLocks noGrp="1"/>
          </p:cNvSpPr>
          <p:nvPr>
            <p:ph type="dt" sz="half" idx="10"/>
          </p:nvPr>
        </p:nvSpPr>
        <p:spPr/>
        <p:txBody>
          <a:bodyPr/>
          <a:lstStyle/>
          <a:p>
            <a:fld id="{0CA3CEB3-E20A-914C-9C84-90EE95ACD109}" type="datetimeFigureOut">
              <a:rPr lang="en-US" smtClean="0"/>
              <a:t>12/30/24</a:t>
            </a:fld>
            <a:endParaRPr lang="en-US"/>
          </a:p>
        </p:txBody>
      </p:sp>
      <p:sp>
        <p:nvSpPr>
          <p:cNvPr id="3" name="Footer Placeholder 2">
            <a:extLst>
              <a:ext uri="{FF2B5EF4-FFF2-40B4-BE49-F238E27FC236}">
                <a16:creationId xmlns:a16="http://schemas.microsoft.com/office/drawing/2014/main" id="{1AFAE26A-843A-7B2B-CDEA-39B3E8265C9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B1975C3-110A-55E8-173D-1DD5D4DDF828}"/>
              </a:ext>
            </a:extLst>
          </p:cNvPr>
          <p:cNvSpPr>
            <a:spLocks noGrp="1"/>
          </p:cNvSpPr>
          <p:nvPr>
            <p:ph type="sldNum" sz="quarter" idx="12"/>
          </p:nvPr>
        </p:nvSpPr>
        <p:spPr/>
        <p:txBody>
          <a:bodyPr/>
          <a:lstStyle/>
          <a:p>
            <a:fld id="{149AD12C-4AE9-0848-A274-1F8DE54C49D0}" type="slidenum">
              <a:rPr lang="en-US" smtClean="0"/>
              <a:t>‹#›</a:t>
            </a:fld>
            <a:endParaRPr lang="en-US"/>
          </a:p>
        </p:txBody>
      </p:sp>
    </p:spTree>
    <p:extLst>
      <p:ext uri="{BB962C8B-B14F-4D97-AF65-F5344CB8AC3E}">
        <p14:creationId xmlns:p14="http://schemas.microsoft.com/office/powerpoint/2010/main" val="187438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7B626-6077-893A-C5B4-BD6461A4781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7B813FC-7CAB-5DC7-7E66-7EB1833BAC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7148E5A-CEAA-B62A-97C8-B635606F0F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075E479-89DD-4016-7CD7-C6BD6EED388E}"/>
              </a:ext>
            </a:extLst>
          </p:cNvPr>
          <p:cNvSpPr>
            <a:spLocks noGrp="1"/>
          </p:cNvSpPr>
          <p:nvPr>
            <p:ph type="dt" sz="half" idx="10"/>
          </p:nvPr>
        </p:nvSpPr>
        <p:spPr/>
        <p:txBody>
          <a:bodyPr/>
          <a:lstStyle/>
          <a:p>
            <a:fld id="{0CA3CEB3-E20A-914C-9C84-90EE95ACD109}" type="datetimeFigureOut">
              <a:rPr lang="en-US" smtClean="0"/>
              <a:t>12/30/24</a:t>
            </a:fld>
            <a:endParaRPr lang="en-US"/>
          </a:p>
        </p:txBody>
      </p:sp>
      <p:sp>
        <p:nvSpPr>
          <p:cNvPr id="6" name="Footer Placeholder 5">
            <a:extLst>
              <a:ext uri="{FF2B5EF4-FFF2-40B4-BE49-F238E27FC236}">
                <a16:creationId xmlns:a16="http://schemas.microsoft.com/office/drawing/2014/main" id="{64BEBA0E-AB86-4C6F-1F4D-DD8BE9C5C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6E82DA-5F5A-49CD-AA84-F873E9ACA290}"/>
              </a:ext>
            </a:extLst>
          </p:cNvPr>
          <p:cNvSpPr>
            <a:spLocks noGrp="1"/>
          </p:cNvSpPr>
          <p:nvPr>
            <p:ph type="sldNum" sz="quarter" idx="12"/>
          </p:nvPr>
        </p:nvSpPr>
        <p:spPr/>
        <p:txBody>
          <a:bodyPr/>
          <a:lstStyle/>
          <a:p>
            <a:fld id="{149AD12C-4AE9-0848-A274-1F8DE54C49D0}" type="slidenum">
              <a:rPr lang="en-US" smtClean="0"/>
              <a:t>‹#›</a:t>
            </a:fld>
            <a:endParaRPr lang="en-US"/>
          </a:p>
        </p:txBody>
      </p:sp>
    </p:spTree>
    <p:extLst>
      <p:ext uri="{BB962C8B-B14F-4D97-AF65-F5344CB8AC3E}">
        <p14:creationId xmlns:p14="http://schemas.microsoft.com/office/powerpoint/2010/main" val="4104554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FEAF7-FC27-F844-824F-56F08B4C550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8C23D34-5F13-E941-8618-A77505D4EF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B9A0BE-DB3E-A560-B030-C6593D7919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7636849-3FB5-93F2-6DD9-AD47205748A4}"/>
              </a:ext>
            </a:extLst>
          </p:cNvPr>
          <p:cNvSpPr>
            <a:spLocks noGrp="1"/>
          </p:cNvSpPr>
          <p:nvPr>
            <p:ph type="dt" sz="half" idx="10"/>
          </p:nvPr>
        </p:nvSpPr>
        <p:spPr/>
        <p:txBody>
          <a:bodyPr/>
          <a:lstStyle/>
          <a:p>
            <a:fld id="{0CA3CEB3-E20A-914C-9C84-90EE95ACD109}" type="datetimeFigureOut">
              <a:rPr lang="en-US" smtClean="0"/>
              <a:t>12/30/24</a:t>
            </a:fld>
            <a:endParaRPr lang="en-US"/>
          </a:p>
        </p:txBody>
      </p:sp>
      <p:sp>
        <p:nvSpPr>
          <p:cNvPr id="6" name="Footer Placeholder 5">
            <a:extLst>
              <a:ext uri="{FF2B5EF4-FFF2-40B4-BE49-F238E27FC236}">
                <a16:creationId xmlns:a16="http://schemas.microsoft.com/office/drawing/2014/main" id="{0BB8EC72-DC44-6E9E-1318-0C2256FB1F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FB9156-40F1-041E-D555-5D22CC809C43}"/>
              </a:ext>
            </a:extLst>
          </p:cNvPr>
          <p:cNvSpPr>
            <a:spLocks noGrp="1"/>
          </p:cNvSpPr>
          <p:nvPr>
            <p:ph type="sldNum" sz="quarter" idx="12"/>
          </p:nvPr>
        </p:nvSpPr>
        <p:spPr/>
        <p:txBody>
          <a:bodyPr/>
          <a:lstStyle/>
          <a:p>
            <a:fld id="{149AD12C-4AE9-0848-A274-1F8DE54C49D0}" type="slidenum">
              <a:rPr lang="en-US" smtClean="0"/>
              <a:t>‹#›</a:t>
            </a:fld>
            <a:endParaRPr lang="en-US"/>
          </a:p>
        </p:txBody>
      </p:sp>
    </p:spTree>
    <p:extLst>
      <p:ext uri="{BB962C8B-B14F-4D97-AF65-F5344CB8AC3E}">
        <p14:creationId xmlns:p14="http://schemas.microsoft.com/office/powerpoint/2010/main" val="1472277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37399-C92E-03D3-C391-931E15E5CD8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FD5644C-5CD7-E0F6-2371-5B3D348BDFC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D8DA470-CEEB-CFA6-E48E-98490919D6CB}"/>
              </a:ext>
            </a:extLst>
          </p:cNvPr>
          <p:cNvSpPr>
            <a:spLocks noGrp="1"/>
          </p:cNvSpPr>
          <p:nvPr>
            <p:ph type="dt" sz="half" idx="10"/>
          </p:nvPr>
        </p:nvSpPr>
        <p:spPr/>
        <p:txBody>
          <a:bodyPr/>
          <a:lstStyle/>
          <a:p>
            <a:fld id="{0CA3CEB3-E20A-914C-9C84-90EE95ACD109}" type="datetimeFigureOut">
              <a:rPr lang="en-US" smtClean="0"/>
              <a:t>12/30/24</a:t>
            </a:fld>
            <a:endParaRPr lang="en-US"/>
          </a:p>
        </p:txBody>
      </p:sp>
      <p:sp>
        <p:nvSpPr>
          <p:cNvPr id="5" name="Footer Placeholder 4">
            <a:extLst>
              <a:ext uri="{FF2B5EF4-FFF2-40B4-BE49-F238E27FC236}">
                <a16:creationId xmlns:a16="http://schemas.microsoft.com/office/drawing/2014/main" id="{E7490623-AFFB-CAAB-135A-3A55304109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639E70-FBC6-F013-F6DA-CCB6CCF8BB2C}"/>
              </a:ext>
            </a:extLst>
          </p:cNvPr>
          <p:cNvSpPr>
            <a:spLocks noGrp="1"/>
          </p:cNvSpPr>
          <p:nvPr>
            <p:ph type="sldNum" sz="quarter" idx="12"/>
          </p:nvPr>
        </p:nvSpPr>
        <p:spPr/>
        <p:txBody>
          <a:bodyPr/>
          <a:lstStyle/>
          <a:p>
            <a:fld id="{149AD12C-4AE9-0848-A274-1F8DE54C49D0}" type="slidenum">
              <a:rPr lang="en-US" smtClean="0"/>
              <a:t>‹#›</a:t>
            </a:fld>
            <a:endParaRPr lang="en-US"/>
          </a:p>
        </p:txBody>
      </p:sp>
    </p:spTree>
    <p:extLst>
      <p:ext uri="{BB962C8B-B14F-4D97-AF65-F5344CB8AC3E}">
        <p14:creationId xmlns:p14="http://schemas.microsoft.com/office/powerpoint/2010/main" val="139948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F05CBE-3C0C-B64E-4001-98351809656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CA20F9B-0E07-A53C-E12B-AF4396F2D61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B7C1F18-C007-ECD8-9299-D3A02C626E3D}"/>
              </a:ext>
            </a:extLst>
          </p:cNvPr>
          <p:cNvSpPr>
            <a:spLocks noGrp="1"/>
          </p:cNvSpPr>
          <p:nvPr>
            <p:ph type="dt" sz="half" idx="10"/>
          </p:nvPr>
        </p:nvSpPr>
        <p:spPr/>
        <p:txBody>
          <a:bodyPr/>
          <a:lstStyle/>
          <a:p>
            <a:fld id="{0CA3CEB3-E20A-914C-9C84-90EE95ACD109}" type="datetimeFigureOut">
              <a:rPr lang="en-US" smtClean="0"/>
              <a:t>12/30/24</a:t>
            </a:fld>
            <a:endParaRPr lang="en-US"/>
          </a:p>
        </p:txBody>
      </p:sp>
      <p:sp>
        <p:nvSpPr>
          <p:cNvPr id="5" name="Footer Placeholder 4">
            <a:extLst>
              <a:ext uri="{FF2B5EF4-FFF2-40B4-BE49-F238E27FC236}">
                <a16:creationId xmlns:a16="http://schemas.microsoft.com/office/drawing/2014/main" id="{A60935BF-F0CF-9324-E891-AB22FCE896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3200D-9628-9048-1C93-6DE27ED4ADF5}"/>
              </a:ext>
            </a:extLst>
          </p:cNvPr>
          <p:cNvSpPr>
            <a:spLocks noGrp="1"/>
          </p:cNvSpPr>
          <p:nvPr>
            <p:ph type="sldNum" sz="quarter" idx="12"/>
          </p:nvPr>
        </p:nvSpPr>
        <p:spPr/>
        <p:txBody>
          <a:bodyPr/>
          <a:lstStyle/>
          <a:p>
            <a:fld id="{149AD12C-4AE9-0848-A274-1F8DE54C49D0}" type="slidenum">
              <a:rPr lang="en-US" smtClean="0"/>
              <a:t>‹#›</a:t>
            </a:fld>
            <a:endParaRPr lang="en-US"/>
          </a:p>
        </p:txBody>
      </p:sp>
    </p:spTree>
    <p:extLst>
      <p:ext uri="{BB962C8B-B14F-4D97-AF65-F5344CB8AC3E}">
        <p14:creationId xmlns:p14="http://schemas.microsoft.com/office/powerpoint/2010/main" val="1474947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B9319-527F-1E2E-B0AD-4868968359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1C8AEAD-B950-0144-5093-5D93785BDD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623363F-7AC2-1632-68A0-BEF52AA98F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A3CEB3-E20A-914C-9C84-90EE95ACD109}" type="datetimeFigureOut">
              <a:rPr lang="en-US" smtClean="0"/>
              <a:t>12/30/24</a:t>
            </a:fld>
            <a:endParaRPr lang="en-US"/>
          </a:p>
        </p:txBody>
      </p:sp>
      <p:sp>
        <p:nvSpPr>
          <p:cNvPr id="5" name="Footer Placeholder 4">
            <a:extLst>
              <a:ext uri="{FF2B5EF4-FFF2-40B4-BE49-F238E27FC236}">
                <a16:creationId xmlns:a16="http://schemas.microsoft.com/office/drawing/2014/main" id="{5EAEAF49-F343-8C4C-BCCD-A6BE626D36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C5FE6AA-BE1C-79A2-8526-36E7006CF4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9AD12C-4AE9-0848-A274-1F8DE54C49D0}" type="slidenum">
              <a:rPr lang="en-US" smtClean="0"/>
              <a:t>‹#›</a:t>
            </a:fld>
            <a:endParaRPr lang="en-US"/>
          </a:p>
        </p:txBody>
      </p:sp>
    </p:spTree>
    <p:extLst>
      <p:ext uri="{BB962C8B-B14F-4D97-AF65-F5344CB8AC3E}">
        <p14:creationId xmlns:p14="http://schemas.microsoft.com/office/powerpoint/2010/main" val="20126222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3.JPG"/><Relationship Id="rId4"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tatue of men holding guns&#10;&#10;Description automatically generated">
            <a:extLst>
              <a:ext uri="{FF2B5EF4-FFF2-40B4-BE49-F238E27FC236}">
                <a16:creationId xmlns:a16="http://schemas.microsoft.com/office/drawing/2014/main" id="{6C46725D-52A0-0138-7E95-7E3C53B70581}"/>
              </a:ext>
            </a:extLst>
          </p:cNvPr>
          <p:cNvPicPr>
            <a:picLocks noChangeAspect="1"/>
          </p:cNvPicPr>
          <p:nvPr/>
        </p:nvPicPr>
        <p:blipFill rotWithShape="1">
          <a:blip r:embed="rId4"/>
          <a:srcRect b="5436"/>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28E7F43-E45F-7A3B-1066-49FF09CCECAA}"/>
              </a:ext>
            </a:extLst>
          </p:cNvPr>
          <p:cNvSpPr>
            <a:spLocks noGrp="1"/>
          </p:cNvSpPr>
          <p:nvPr>
            <p:ph type="ctrTitle"/>
          </p:nvPr>
        </p:nvSpPr>
        <p:spPr>
          <a:xfrm>
            <a:off x="838201" y="365124"/>
            <a:ext cx="3651738" cy="5707429"/>
          </a:xfrm>
        </p:spPr>
        <p:txBody>
          <a:bodyPr vert="horz" lIns="91440" tIns="45720" rIns="91440" bIns="45720" rtlCol="0" anchor="ctr">
            <a:normAutofit/>
          </a:bodyPr>
          <a:lstStyle/>
          <a:p>
            <a:pPr algn="l"/>
            <a:r>
              <a:rPr lang="en-US" sz="4000" dirty="0">
                <a:effectLst/>
              </a:rPr>
              <a:t>Liberation War (1990-1993)</a:t>
            </a:r>
            <a:br>
              <a:rPr lang="en-US" sz="4000" dirty="0">
                <a:effectLst/>
              </a:rPr>
            </a:br>
            <a:br>
              <a:rPr lang="en-US" sz="1800" dirty="0">
                <a:effectLst/>
              </a:rPr>
            </a:br>
            <a:r>
              <a:rPr lang="en-US" sz="1800" dirty="0"/>
              <a:t>Dr Jonathan R Beloff</a:t>
            </a:r>
            <a:br>
              <a:rPr lang="en-US" sz="1800"/>
            </a:br>
            <a:endParaRPr lang="en-US" sz="1800" dirty="0"/>
          </a:p>
        </p:txBody>
      </p:sp>
      <p:pic>
        <p:nvPicPr>
          <p:cNvPr id="7" name="Audio 6">
            <a:extLst>
              <a:ext uri="{FF2B5EF4-FFF2-40B4-BE49-F238E27FC236}">
                <a16:creationId xmlns:a16="http://schemas.microsoft.com/office/drawing/2014/main" id="{D8112AE7-860D-780B-1179-B98802592D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625060198"/>
      </p:ext>
    </p:extLst>
  </p:cSld>
  <p:clrMapOvr>
    <a:masterClrMapping/>
  </p:clrMapOvr>
  <mc:AlternateContent xmlns:mc="http://schemas.openxmlformats.org/markup-compatibility/2006" xmlns:p14="http://schemas.microsoft.com/office/powerpoint/2010/main">
    <mc:Choice Requires="p14">
      <p:transition spd="slow" p14:dur="2000" advTm="41286"/>
    </mc:Choice>
    <mc:Fallback xmlns="">
      <p:transition spd="slow" advTm="412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C76AB8-F3EF-B32F-E71D-BB5B062E8F92}"/>
              </a:ext>
            </a:extLst>
          </p:cNvPr>
          <p:cNvSpPr>
            <a:spLocks noGrp="1"/>
          </p:cNvSpPr>
          <p:nvPr>
            <p:ph type="title"/>
          </p:nvPr>
        </p:nvSpPr>
        <p:spPr>
          <a:xfrm>
            <a:off x="466722" y="586855"/>
            <a:ext cx="3201366" cy="5095618"/>
          </a:xfrm>
        </p:spPr>
        <p:txBody>
          <a:bodyPr anchor="b">
            <a:normAutofit/>
          </a:bodyPr>
          <a:lstStyle/>
          <a:p>
            <a:pPr algn="r"/>
            <a:r>
              <a:rPr lang="en-US" sz="4000" dirty="0">
                <a:solidFill>
                  <a:srgbClr val="FFFFFF"/>
                </a:solidFill>
              </a:rPr>
              <a:t>Habyarimana Regime</a:t>
            </a:r>
            <a:br>
              <a:rPr lang="en-US" sz="4000" dirty="0">
                <a:solidFill>
                  <a:srgbClr val="FFFFFF"/>
                </a:solidFill>
              </a:rPr>
            </a:br>
            <a:r>
              <a:rPr lang="en-US" sz="4000" dirty="0">
                <a:solidFill>
                  <a:srgbClr val="FFFFFF"/>
                </a:solidFill>
              </a:rPr>
              <a:t>and the increasing Refugees</a:t>
            </a:r>
          </a:p>
        </p:txBody>
      </p:sp>
      <p:sp>
        <p:nvSpPr>
          <p:cNvPr id="3" name="Content Placeholder 2">
            <a:extLst>
              <a:ext uri="{FF2B5EF4-FFF2-40B4-BE49-F238E27FC236}">
                <a16:creationId xmlns:a16="http://schemas.microsoft.com/office/drawing/2014/main" id="{65D8FA69-524A-3DD2-6BA1-9DB62E5B68E1}"/>
              </a:ext>
            </a:extLst>
          </p:cNvPr>
          <p:cNvSpPr>
            <a:spLocks noGrp="1"/>
          </p:cNvSpPr>
          <p:nvPr>
            <p:ph idx="1"/>
          </p:nvPr>
        </p:nvSpPr>
        <p:spPr>
          <a:xfrm>
            <a:off x="4134811" y="304800"/>
            <a:ext cx="7230796" cy="6400800"/>
          </a:xfrm>
        </p:spPr>
        <p:txBody>
          <a:bodyPr anchor="ctr">
            <a:normAutofit fontScale="92500" lnSpcReduction="10000"/>
          </a:bodyPr>
          <a:lstStyle/>
          <a:p>
            <a:pPr marL="342900" lvl="0" indent="-342900">
              <a:buFont typeface="Arial" panose="020B0604020202020204" pitchFamily="34" charset="0"/>
              <a:buChar char="•"/>
              <a:tabLst>
                <a:tab pos="457200" algn="l"/>
              </a:tabLst>
            </a:pPr>
            <a:r>
              <a:rPr lang="en-GB" sz="1800" dirty="0">
                <a:latin typeface="Times New Roman" panose="02020603050405020304" pitchFamily="18" charset="0"/>
                <a:cs typeface="Times New Roman" panose="02020603050405020304" pitchFamily="18" charset="0"/>
              </a:rPr>
              <a:t>July 5, 1973: Coup </a:t>
            </a:r>
            <a:r>
              <a:rPr lang="en-GB" sz="1800" dirty="0" err="1">
                <a:latin typeface="Times New Roman" panose="02020603050405020304" pitchFamily="18" charset="0"/>
                <a:cs typeface="Times New Roman" panose="02020603050405020304" pitchFamily="18" charset="0"/>
              </a:rPr>
              <a:t>D'etat</a:t>
            </a:r>
            <a:r>
              <a:rPr lang="en-GB" sz="1800" dirty="0">
                <a:latin typeface="Times New Roman" panose="02020603050405020304" pitchFamily="18" charset="0"/>
                <a:cs typeface="Times New Roman" panose="02020603050405020304" pitchFamily="18" charset="0"/>
              </a:rPr>
              <a:t> by Minister of Defence Juvenal Habyarimana against Grégoire </a:t>
            </a:r>
            <a:r>
              <a:rPr lang="en-GB" sz="1800" dirty="0" err="1">
                <a:latin typeface="Times New Roman" panose="02020603050405020304" pitchFamily="18" charset="0"/>
                <a:cs typeface="Times New Roman" panose="02020603050405020304" pitchFamily="18" charset="0"/>
              </a:rPr>
              <a:t>Kayibanda</a:t>
            </a:r>
            <a:endParaRPr lang="en-GB" sz="1800" dirty="0">
              <a:latin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1800" dirty="0">
                <a:latin typeface="Times New Roman" panose="02020603050405020304" pitchFamily="18" charset="0"/>
                <a:cs typeface="Times New Roman" panose="02020603050405020304" pitchFamily="18" charset="0"/>
              </a:rPr>
              <a:t>Establishment of National Revolutionary Movement for Development </a:t>
            </a:r>
          </a:p>
          <a:p>
            <a:pPr marL="800100" lvl="1" indent="-342900">
              <a:tabLst>
                <a:tab pos="457200" algn="l"/>
              </a:tabLst>
            </a:pPr>
            <a:r>
              <a:rPr lang="en-GB" sz="1400" dirty="0">
                <a:latin typeface="Times New Roman" panose="02020603050405020304" pitchFamily="18" charset="0"/>
                <a:cs typeface="Times New Roman" panose="02020603050405020304" pitchFamily="18" charset="0"/>
              </a:rPr>
              <a:t>French: </a:t>
            </a:r>
            <a:r>
              <a:rPr lang="en-GB" sz="1400" dirty="0" err="1">
                <a:latin typeface="Times New Roman" panose="02020603050405020304" pitchFamily="18" charset="0"/>
                <a:cs typeface="Times New Roman" panose="02020603050405020304" pitchFamily="18" charset="0"/>
              </a:rPr>
              <a:t>Mouvement</a:t>
            </a:r>
            <a:r>
              <a:rPr lang="en-GB" sz="1400" dirty="0">
                <a:latin typeface="Times New Roman" panose="02020603050405020304" pitchFamily="18" charset="0"/>
                <a:cs typeface="Times New Roman" panose="02020603050405020304" pitchFamily="18" charset="0"/>
              </a:rPr>
              <a:t> </a:t>
            </a:r>
            <a:r>
              <a:rPr lang="en-GB" sz="1400" dirty="0" err="1">
                <a:latin typeface="Times New Roman" panose="02020603050405020304" pitchFamily="18" charset="0"/>
                <a:cs typeface="Times New Roman" panose="02020603050405020304" pitchFamily="18" charset="0"/>
              </a:rPr>
              <a:t>révolutionnaire</a:t>
            </a:r>
            <a:r>
              <a:rPr lang="en-GB" sz="1400" dirty="0">
                <a:latin typeface="Times New Roman" panose="02020603050405020304" pitchFamily="18" charset="0"/>
                <a:cs typeface="Times New Roman" panose="02020603050405020304" pitchFamily="18" charset="0"/>
              </a:rPr>
              <a:t> national pour le </a:t>
            </a:r>
            <a:r>
              <a:rPr lang="en-GB" sz="1400" dirty="0" err="1">
                <a:latin typeface="Times New Roman" panose="02020603050405020304" pitchFamily="18" charset="0"/>
                <a:cs typeface="Times New Roman" panose="02020603050405020304" pitchFamily="18" charset="0"/>
              </a:rPr>
              <a:t>développement</a:t>
            </a:r>
            <a:r>
              <a:rPr lang="en-GB" sz="1400" dirty="0">
                <a:latin typeface="Times New Roman" panose="02020603050405020304" pitchFamily="18" charset="0"/>
                <a:cs typeface="Times New Roman" panose="02020603050405020304" pitchFamily="18" charset="0"/>
              </a:rPr>
              <a:t> (MRND)</a:t>
            </a:r>
          </a:p>
          <a:p>
            <a:pPr marL="342900" lvl="0" indent="-342900">
              <a:buFont typeface="Arial" panose="020B0604020202020204" pitchFamily="34" charset="0"/>
              <a:buChar char="•"/>
              <a:tabLst>
                <a:tab pos="457200" algn="l"/>
              </a:tabLst>
            </a:pPr>
            <a:r>
              <a:rPr lang="en-GB" sz="1800" dirty="0">
                <a:latin typeface="Times New Roman" panose="02020603050405020304" pitchFamily="18" charset="0"/>
                <a:cs typeface="Times New Roman" panose="02020603050405020304" pitchFamily="18" charset="0"/>
              </a:rPr>
              <a:t>Shifting of Political Elites from central/southern Hutus to northern (Musanze/Gisenyi)</a:t>
            </a:r>
          </a:p>
          <a:p>
            <a:pPr marL="342900" lvl="0" indent="-342900">
              <a:buFont typeface="Arial" panose="020B0604020202020204" pitchFamily="34" charset="0"/>
              <a:buChar char="•"/>
              <a:tabLst>
                <a:tab pos="457200" algn="l"/>
              </a:tabLst>
            </a:pPr>
            <a:r>
              <a:rPr lang="en-GB" sz="1800" dirty="0">
                <a:latin typeface="Times New Roman" panose="02020603050405020304" pitchFamily="18" charset="0"/>
                <a:cs typeface="Times New Roman" panose="02020603050405020304" pitchFamily="18" charset="0"/>
              </a:rPr>
              <a:t>Reyntjens/</a:t>
            </a:r>
            <a:r>
              <a:rPr lang="en-GB" sz="1800" dirty="0" err="1">
                <a:latin typeface="Times New Roman" panose="02020603050405020304" pitchFamily="18" charset="0"/>
                <a:cs typeface="Times New Roman" panose="02020603050405020304" pitchFamily="18" charset="0"/>
              </a:rPr>
              <a:t>Prunier</a:t>
            </a:r>
            <a:r>
              <a:rPr lang="en-GB" sz="1800" dirty="0">
                <a:latin typeface="Times New Roman" panose="02020603050405020304" pitchFamily="18" charset="0"/>
                <a:cs typeface="Times New Roman" panose="02020603050405020304" pitchFamily="18" charset="0"/>
              </a:rPr>
              <a:t> suggest that there was some initial stability compared to past regime</a:t>
            </a:r>
          </a:p>
          <a:p>
            <a:pPr marL="342900" lvl="0" indent="-342900">
              <a:buFont typeface="Arial" panose="020B0604020202020204" pitchFamily="34" charset="0"/>
              <a:buChar char="•"/>
              <a:tabLst>
                <a:tab pos="457200" algn="l"/>
              </a:tabLst>
            </a:pPr>
            <a:r>
              <a:rPr lang="en-GB" sz="1800" dirty="0">
                <a:latin typeface="Times New Roman" panose="02020603050405020304" pitchFamily="18" charset="0"/>
                <a:cs typeface="Times New Roman" panose="02020603050405020304" pitchFamily="18" charset="0"/>
              </a:rPr>
              <a:t>Ethnic divisions and Hutu supremacy continued with a quota system to instil institutional racism.</a:t>
            </a:r>
          </a:p>
          <a:p>
            <a:pPr marL="342900" lvl="0" indent="-342900">
              <a:buFont typeface="Arial" panose="020B0604020202020204" pitchFamily="34" charset="0"/>
              <a:buChar char="•"/>
              <a:tabLst>
                <a:tab pos="457200" algn="l"/>
              </a:tabLst>
            </a:pPr>
            <a:r>
              <a:rPr lang="en-GB" sz="1800" dirty="0">
                <a:latin typeface="Times New Roman" panose="02020603050405020304" pitchFamily="18" charset="0"/>
                <a:cs typeface="Times New Roman" panose="02020603050405020304" pitchFamily="18" charset="0"/>
              </a:rPr>
              <a:t>The establishment of the </a:t>
            </a:r>
            <a:r>
              <a:rPr lang="en-GB" sz="1800" i="1" dirty="0">
                <a:latin typeface="Times New Roman" panose="02020603050405020304" pitchFamily="18" charset="0"/>
                <a:cs typeface="Times New Roman" panose="02020603050405020304" pitchFamily="18" charset="0"/>
              </a:rPr>
              <a:t>Akazu </a:t>
            </a:r>
            <a:r>
              <a:rPr lang="en-GB" sz="1800" dirty="0">
                <a:latin typeface="Times New Roman" panose="02020603050405020304" pitchFamily="18" charset="0"/>
                <a:cs typeface="Times New Roman" panose="02020603050405020304" pitchFamily="18" charset="0"/>
              </a:rPr>
              <a:t>or ‘little house’ </a:t>
            </a:r>
          </a:p>
          <a:p>
            <a:pPr marL="800100" lvl="1" indent="-342900">
              <a:tabLst>
                <a:tab pos="457200" algn="l"/>
              </a:tabLst>
            </a:pPr>
            <a:r>
              <a:rPr lang="en-GB" sz="1400" dirty="0">
                <a:latin typeface="Times New Roman" panose="02020603050405020304" pitchFamily="18" charset="0"/>
                <a:cs typeface="Times New Roman" panose="02020603050405020304" pitchFamily="18" charset="0"/>
              </a:rPr>
              <a:t>Andrew Wallis’ </a:t>
            </a:r>
            <a:r>
              <a:rPr lang="en-GB" sz="1400" i="1" dirty="0" err="1">
                <a:latin typeface="Times New Roman" panose="02020603050405020304" pitchFamily="18" charset="0"/>
                <a:cs typeface="Times New Roman" panose="02020603050405020304" pitchFamily="18" charset="0"/>
              </a:rPr>
              <a:t>Stepp'd</a:t>
            </a:r>
            <a:r>
              <a:rPr lang="en-GB" sz="1400" i="1" dirty="0">
                <a:latin typeface="Times New Roman" panose="02020603050405020304" pitchFamily="18" charset="0"/>
                <a:cs typeface="Times New Roman" panose="02020603050405020304" pitchFamily="18" charset="0"/>
              </a:rPr>
              <a:t> in Blood: Akazu and the architects of the Rwandan genocide against the Tutsi</a:t>
            </a:r>
          </a:p>
          <a:p>
            <a:pPr marL="342900" indent="-342900">
              <a:tabLst>
                <a:tab pos="457200" algn="l"/>
              </a:tabLst>
            </a:pPr>
            <a:r>
              <a:rPr lang="en-GB" sz="1800" dirty="0">
                <a:latin typeface="Times New Roman" panose="02020603050405020304" pitchFamily="18" charset="0"/>
                <a:cs typeface="Times New Roman" panose="02020603050405020304" pitchFamily="18" charset="0"/>
              </a:rPr>
              <a:t>Economic stagnation and reliance on France</a:t>
            </a:r>
          </a:p>
          <a:p>
            <a:pPr marL="342900" indent="-342900">
              <a:tabLst>
                <a:tab pos="457200" algn="l"/>
              </a:tabLst>
            </a:pPr>
            <a:r>
              <a:rPr lang="en-GB" sz="1800" dirty="0">
                <a:latin typeface="Times New Roman" panose="02020603050405020304" pitchFamily="18" charset="0"/>
                <a:cs typeface="Times New Roman" panose="02020603050405020304" pitchFamily="18" charset="0"/>
              </a:rPr>
              <a:t>Ethnic-based pogroms continued</a:t>
            </a:r>
          </a:p>
          <a:p>
            <a:pPr marL="342900" indent="-342900">
              <a:tabLst>
                <a:tab pos="457200" algn="l"/>
              </a:tabLst>
            </a:pPr>
            <a:r>
              <a:rPr lang="en-GB" sz="1800" dirty="0">
                <a:latin typeface="Times New Roman" panose="02020603050405020304" pitchFamily="18" charset="0"/>
                <a:cs typeface="Times New Roman" panose="02020603050405020304" pitchFamily="18" charset="0"/>
              </a:rPr>
              <a:t>Growing refugee problem (up to 700,000 Rwandans residing as refugees –</a:t>
            </a:r>
            <a:r>
              <a:rPr lang="en-GB" sz="1800" dirty="0" err="1">
                <a:latin typeface="Times New Roman" panose="02020603050405020304" pitchFamily="18" charset="0"/>
                <a:cs typeface="Times New Roman" panose="02020603050405020304" pitchFamily="18" charset="0"/>
              </a:rPr>
              <a:t>Prunier</a:t>
            </a:r>
            <a:r>
              <a:rPr lang="en-GB" sz="1800" dirty="0">
                <a:latin typeface="Times New Roman" panose="02020603050405020304" pitchFamily="18" charset="0"/>
                <a:cs typeface="Times New Roman" panose="02020603050405020304" pitchFamily="18" charset="0"/>
              </a:rPr>
              <a:t> 1997, 63)</a:t>
            </a:r>
          </a:p>
          <a:p>
            <a:pPr marL="800100" lvl="1" indent="-342900">
              <a:tabLst>
                <a:tab pos="457200" algn="l"/>
              </a:tabLst>
            </a:pPr>
            <a:r>
              <a:rPr lang="en-GB" sz="1600" dirty="0">
                <a:latin typeface="Times New Roman" panose="02020603050405020304" pitchFamily="18" charset="0"/>
                <a:cs typeface="Times New Roman" panose="02020603050405020304" pitchFamily="18" charset="0"/>
              </a:rPr>
              <a:t>Creation of the Rwandese Refugee Welfare Foundation (RRWF) in 1979.</a:t>
            </a:r>
          </a:p>
          <a:p>
            <a:pPr marL="800100" lvl="1" indent="-342900">
              <a:tabLst>
                <a:tab pos="457200" algn="l"/>
              </a:tabLst>
            </a:pPr>
            <a:r>
              <a:rPr lang="en-GB" sz="1600" dirty="0">
                <a:latin typeface="Times New Roman" panose="02020603050405020304" pitchFamily="18" charset="0"/>
                <a:cs typeface="Times New Roman" panose="02020603050405020304" pitchFamily="18" charset="0"/>
              </a:rPr>
              <a:t>Later creation of the Rwandese Alliance for National Unity (RANU) by 1980s</a:t>
            </a:r>
          </a:p>
          <a:p>
            <a:pPr marL="800100" lvl="1" indent="-342900">
              <a:tabLst>
                <a:tab pos="457200" algn="l"/>
              </a:tabLst>
            </a:pPr>
            <a:r>
              <a:rPr lang="en-GB" sz="1600" dirty="0">
                <a:latin typeface="Times New Roman" panose="02020603050405020304" pitchFamily="18" charset="0"/>
                <a:cs typeface="Times New Roman" panose="02020603050405020304" pitchFamily="18" charset="0"/>
              </a:rPr>
              <a:t>1987: The formation of the Rwandan Patriotic Front (</a:t>
            </a:r>
            <a:r>
              <a:rPr lang="en-GB" sz="1100" dirty="0">
                <a:solidFill>
                  <a:srgbClr val="202122"/>
                </a:solidFill>
                <a:highlight>
                  <a:srgbClr val="FFFFFF"/>
                </a:highlight>
                <a:latin typeface="Times New Roman" panose="02020603050405020304" pitchFamily="18" charset="0"/>
                <a:cs typeface="Times New Roman" panose="02020603050405020304" pitchFamily="18" charset="0"/>
              </a:rPr>
              <a:t>S</a:t>
            </a:r>
            <a:r>
              <a:rPr lang="en-GB" sz="1100" b="0" i="0" dirty="0">
                <a:solidFill>
                  <a:srgbClr val="202122"/>
                </a:solidFill>
                <a:effectLst/>
                <a:highlight>
                  <a:srgbClr val="FFFFFF"/>
                </a:highlight>
                <a:latin typeface="Times New Roman" panose="02020603050405020304" pitchFamily="18" charset="0"/>
                <a:cs typeface="Times New Roman" panose="02020603050405020304" pitchFamily="18" charset="0"/>
              </a:rPr>
              <a:t>eventh Congress in Kampala in 1987)</a:t>
            </a:r>
          </a:p>
          <a:p>
            <a:pPr marL="800100" lvl="1" indent="-342900">
              <a:tabLst>
                <a:tab pos="457200" algn="l"/>
              </a:tabLst>
            </a:pPr>
            <a:r>
              <a:rPr lang="en-GB" sz="1600" dirty="0">
                <a:solidFill>
                  <a:srgbClr val="202122"/>
                </a:solidFill>
                <a:highlight>
                  <a:srgbClr val="FFFFFF"/>
                </a:highlight>
                <a:latin typeface="Times New Roman" panose="02020603050405020304" pitchFamily="18" charset="0"/>
                <a:cs typeface="Times New Roman" panose="02020603050405020304" pitchFamily="18" charset="0"/>
              </a:rPr>
              <a:t>The Eight Point Programme is the guiding policy for the RPF. </a:t>
            </a:r>
          </a:p>
          <a:p>
            <a:pPr marL="800100" lvl="1" indent="-342900">
              <a:tabLst>
                <a:tab pos="457200" algn="l"/>
              </a:tabLst>
            </a:pPr>
            <a:r>
              <a:rPr lang="en-GB" sz="1600" dirty="0">
                <a:solidFill>
                  <a:srgbClr val="202122"/>
                </a:solidFill>
                <a:highlight>
                  <a:srgbClr val="FFFFFF"/>
                </a:highlight>
                <a:latin typeface="Times New Roman" panose="02020603050405020304" pitchFamily="18" charset="0"/>
                <a:cs typeface="Times New Roman" panose="02020603050405020304" pitchFamily="18" charset="0"/>
              </a:rPr>
              <a:t>Joining Museveni’s National Resistance Army (NRA) but problems after Bush War</a:t>
            </a:r>
          </a:p>
          <a:p>
            <a:pPr marL="0" indent="0">
              <a:buNone/>
              <a:tabLst>
                <a:tab pos="457200" algn="l"/>
              </a:tabLst>
            </a:pPr>
            <a:endParaRPr lang="en-GB" sz="1800" dirty="0">
              <a:latin typeface="Times New Roman" panose="02020603050405020304" pitchFamily="18" charset="0"/>
              <a:cs typeface="Times New Roman" panose="02020603050405020304" pitchFamily="18" charset="0"/>
            </a:endParaRPr>
          </a:p>
        </p:txBody>
      </p:sp>
      <p:pic>
        <p:nvPicPr>
          <p:cNvPr id="9" name="Audio 8">
            <a:extLst>
              <a:ext uri="{FF2B5EF4-FFF2-40B4-BE49-F238E27FC236}">
                <a16:creationId xmlns:a16="http://schemas.microsoft.com/office/drawing/2014/main" id="{8833ADED-D546-C565-CD7D-D13571DFBDD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149197881"/>
      </p:ext>
    </p:extLst>
  </p:cSld>
  <p:clrMapOvr>
    <a:masterClrMapping/>
  </p:clrMapOvr>
  <mc:AlternateContent xmlns:mc="http://schemas.openxmlformats.org/markup-compatibility/2006" xmlns:p14="http://schemas.microsoft.com/office/powerpoint/2010/main">
    <mc:Choice Requires="p14">
      <p:transition spd="slow" p14:dur="2000" advTm="187954"/>
    </mc:Choice>
    <mc:Fallback xmlns="">
      <p:transition spd="slow" advTm="1879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01DFE-FA81-D33D-1D58-01FFF25B3945}"/>
              </a:ext>
            </a:extLst>
          </p:cNvPr>
          <p:cNvSpPr>
            <a:spLocks noGrp="1"/>
          </p:cNvSpPr>
          <p:nvPr>
            <p:ph type="title"/>
          </p:nvPr>
        </p:nvSpPr>
        <p:spPr/>
        <p:txBody>
          <a:bodyPr/>
          <a:lstStyle/>
          <a:p>
            <a:r>
              <a:rPr lang="en-GB" dirty="0"/>
              <a:t>Early RPF &amp; RPA Leaders	</a:t>
            </a:r>
          </a:p>
        </p:txBody>
      </p:sp>
      <p:sp>
        <p:nvSpPr>
          <p:cNvPr id="3" name="Content Placeholder 2">
            <a:extLst>
              <a:ext uri="{FF2B5EF4-FFF2-40B4-BE49-F238E27FC236}">
                <a16:creationId xmlns:a16="http://schemas.microsoft.com/office/drawing/2014/main" id="{0160B959-3F4F-245C-4020-B5B3D917F078}"/>
              </a:ext>
            </a:extLst>
          </p:cNvPr>
          <p:cNvSpPr>
            <a:spLocks noGrp="1"/>
          </p:cNvSpPr>
          <p:nvPr>
            <p:ph idx="1"/>
          </p:nvPr>
        </p:nvSpPr>
        <p:spPr>
          <a:xfrm>
            <a:off x="838200" y="1825625"/>
            <a:ext cx="4648200" cy="4351338"/>
          </a:xfrm>
        </p:spPr>
        <p:txBody>
          <a:bodyPr>
            <a:normAutofit lnSpcReduction="10000"/>
          </a:bodyPr>
          <a:lstStyle/>
          <a:p>
            <a:r>
              <a:rPr lang="en-GB" dirty="0"/>
              <a:t>Colonel Alexis </a:t>
            </a:r>
            <a:r>
              <a:rPr lang="en-GB" dirty="0" err="1"/>
              <a:t>Kanyarengwe</a:t>
            </a:r>
            <a:endParaRPr lang="en-GB" dirty="0"/>
          </a:p>
          <a:p>
            <a:r>
              <a:rPr lang="en-GB" dirty="0"/>
              <a:t>Patrick </a:t>
            </a:r>
            <a:r>
              <a:rPr lang="en-GB" dirty="0" err="1"/>
              <a:t>Mazimpaka</a:t>
            </a:r>
            <a:endParaRPr lang="en-GB" dirty="0"/>
          </a:p>
          <a:p>
            <a:r>
              <a:rPr lang="en-GB" dirty="0"/>
              <a:t>Tito Rutaremara</a:t>
            </a:r>
          </a:p>
          <a:p>
            <a:r>
              <a:rPr lang="en-GB" dirty="0"/>
              <a:t>Theogene </a:t>
            </a:r>
            <a:r>
              <a:rPr lang="en-GB" dirty="0" err="1"/>
              <a:t>Rudasingwa</a:t>
            </a:r>
            <a:endParaRPr lang="en-GB" dirty="0"/>
          </a:p>
          <a:p>
            <a:r>
              <a:rPr lang="en-GB" sz="2800" dirty="0"/>
              <a:t>Charles </a:t>
            </a:r>
            <a:r>
              <a:rPr lang="en-GB" sz="2800" dirty="0" err="1"/>
              <a:t>Muhire</a:t>
            </a:r>
            <a:endParaRPr lang="en-GB" sz="2800" dirty="0"/>
          </a:p>
          <a:p>
            <a:r>
              <a:rPr lang="en-GB" dirty="0"/>
              <a:t>Other joined to escape the Habyarimana regime</a:t>
            </a:r>
          </a:p>
          <a:p>
            <a:pPr lvl="1"/>
            <a:r>
              <a:rPr lang="en-GB" dirty="0" err="1"/>
              <a:t>Theoneste</a:t>
            </a:r>
            <a:r>
              <a:rPr lang="en-GB" dirty="0"/>
              <a:t> </a:t>
            </a:r>
            <a:r>
              <a:rPr lang="en-GB" dirty="0" err="1"/>
              <a:t>Lizinde</a:t>
            </a:r>
            <a:endParaRPr lang="en-GB" dirty="0"/>
          </a:p>
          <a:p>
            <a:pPr lvl="1"/>
            <a:r>
              <a:rPr lang="en-GB" dirty="0"/>
              <a:t>Stanislas </a:t>
            </a:r>
            <a:r>
              <a:rPr lang="en-GB" dirty="0" err="1"/>
              <a:t>Biseruka</a:t>
            </a:r>
            <a:endParaRPr lang="en-GB" dirty="0"/>
          </a:p>
        </p:txBody>
      </p:sp>
      <p:sp>
        <p:nvSpPr>
          <p:cNvPr id="4" name="TextBox 3">
            <a:extLst>
              <a:ext uri="{FF2B5EF4-FFF2-40B4-BE49-F238E27FC236}">
                <a16:creationId xmlns:a16="http://schemas.microsoft.com/office/drawing/2014/main" id="{987225CA-EC7C-1197-3429-BA3675C8839A}"/>
              </a:ext>
            </a:extLst>
          </p:cNvPr>
          <p:cNvSpPr txBox="1"/>
          <p:nvPr/>
        </p:nvSpPr>
        <p:spPr>
          <a:xfrm>
            <a:off x="5861538" y="1385888"/>
            <a:ext cx="5287107" cy="6555641"/>
          </a:xfrm>
          <a:prstGeom prst="rect">
            <a:avLst/>
          </a:prstGeom>
          <a:noFill/>
        </p:spPr>
        <p:txBody>
          <a:bodyPr wrap="square" rtlCol="0">
            <a:spAutoFit/>
          </a:bodyPr>
          <a:lstStyle/>
          <a:p>
            <a:pPr marL="457200" indent="-457200">
              <a:buFont typeface="Arial" panose="020B0604020202020204" pitchFamily="34" charset="0"/>
              <a:buChar char="•"/>
            </a:pPr>
            <a:r>
              <a:rPr lang="en-GB" sz="2800" dirty="0"/>
              <a:t>Fred </a:t>
            </a:r>
            <a:r>
              <a:rPr lang="en-GB" sz="2800" dirty="0" err="1"/>
              <a:t>Rwigyema</a:t>
            </a:r>
            <a:endParaRPr lang="en-GB" sz="2800" dirty="0"/>
          </a:p>
          <a:p>
            <a:pPr marL="457200" indent="-457200">
              <a:buFont typeface="Arial" panose="020B0604020202020204" pitchFamily="34" charset="0"/>
              <a:buChar char="•"/>
            </a:pPr>
            <a:r>
              <a:rPr lang="en-GB" sz="2800" dirty="0"/>
              <a:t>Paul Kagame</a:t>
            </a:r>
          </a:p>
          <a:p>
            <a:pPr marL="457200" indent="-457200">
              <a:buFont typeface="Arial" panose="020B0604020202020204" pitchFamily="34" charset="0"/>
              <a:buChar char="•"/>
            </a:pPr>
            <a:r>
              <a:rPr lang="en-GB" sz="2800" dirty="0" err="1"/>
              <a:t>Ludoviko</a:t>
            </a:r>
            <a:r>
              <a:rPr lang="en-GB" sz="2800" dirty="0"/>
              <a:t> ‘Dodo’ </a:t>
            </a:r>
            <a:r>
              <a:rPr lang="en-GB" sz="2800" dirty="0" err="1"/>
              <a:t>Twahirwa</a:t>
            </a:r>
            <a:endParaRPr lang="en-GB" sz="2800" dirty="0"/>
          </a:p>
          <a:p>
            <a:pPr marL="457200" indent="-457200">
              <a:buFont typeface="Arial" panose="020B0604020202020204" pitchFamily="34" charset="0"/>
              <a:buChar char="•"/>
            </a:pPr>
            <a:r>
              <a:rPr lang="en-GB" sz="2800" dirty="0"/>
              <a:t>Sam ‘Kaka’ </a:t>
            </a:r>
            <a:r>
              <a:rPr lang="en-GB" sz="2800" dirty="0" err="1"/>
              <a:t>Kanyemera</a:t>
            </a:r>
            <a:r>
              <a:rPr lang="en-GB" sz="2800" dirty="0"/>
              <a:t> (9</a:t>
            </a:r>
            <a:r>
              <a:rPr lang="en-GB" sz="2800" baseline="30000" dirty="0"/>
              <a:t>th</a:t>
            </a:r>
            <a:r>
              <a:rPr lang="en-GB" sz="2800" dirty="0"/>
              <a:t> Battalion)</a:t>
            </a:r>
          </a:p>
          <a:p>
            <a:pPr marL="457200" indent="-457200">
              <a:buFont typeface="Arial" panose="020B0604020202020204" pitchFamily="34" charset="0"/>
              <a:buChar char="•"/>
            </a:pPr>
            <a:r>
              <a:rPr lang="en-GB" sz="2800" dirty="0"/>
              <a:t>Steven </a:t>
            </a:r>
            <a:r>
              <a:rPr lang="en-GB" sz="2800" dirty="0" err="1"/>
              <a:t>Ndugute</a:t>
            </a:r>
            <a:r>
              <a:rPr lang="en-GB" sz="2800" dirty="0"/>
              <a:t> (4</a:t>
            </a:r>
            <a:r>
              <a:rPr lang="en-GB" sz="2800" baseline="30000" dirty="0"/>
              <a:t>th</a:t>
            </a:r>
            <a:r>
              <a:rPr lang="en-GB" sz="2800" dirty="0"/>
              <a:t> Battalion)</a:t>
            </a:r>
          </a:p>
          <a:p>
            <a:pPr marL="457200" indent="-457200">
              <a:buFont typeface="Arial" panose="020B0604020202020204" pitchFamily="34" charset="0"/>
              <a:buChar char="•"/>
            </a:pPr>
            <a:r>
              <a:rPr lang="en-GB" sz="2800" dirty="0"/>
              <a:t>Peter </a:t>
            </a:r>
            <a:r>
              <a:rPr lang="en-GB" sz="2800" dirty="0" err="1"/>
              <a:t>Bayingana</a:t>
            </a:r>
            <a:endParaRPr lang="en-GB" sz="2800" dirty="0"/>
          </a:p>
          <a:p>
            <a:pPr marL="457200" indent="-457200">
              <a:buFont typeface="Arial" panose="020B0604020202020204" pitchFamily="34" charset="0"/>
              <a:buChar char="•"/>
            </a:pPr>
            <a:r>
              <a:rPr lang="en-GB" sz="2800" dirty="0"/>
              <a:t>Chris </a:t>
            </a:r>
            <a:r>
              <a:rPr lang="en-GB" sz="2800" dirty="0" err="1"/>
              <a:t>Bunyenyezi</a:t>
            </a:r>
            <a:r>
              <a:rPr lang="en-GB" sz="2800" dirty="0"/>
              <a:t> (1</a:t>
            </a:r>
            <a:r>
              <a:rPr lang="en-GB" sz="2800" baseline="30000" dirty="0"/>
              <a:t>st</a:t>
            </a:r>
            <a:r>
              <a:rPr lang="en-GB" sz="2800" dirty="0"/>
              <a:t> Battalion)</a:t>
            </a:r>
          </a:p>
          <a:p>
            <a:pPr marL="457200" indent="-457200">
              <a:buFont typeface="Arial" panose="020B0604020202020204" pitchFamily="34" charset="0"/>
              <a:buChar char="•"/>
            </a:pPr>
            <a:r>
              <a:rPr lang="en-GB" sz="2800" dirty="0"/>
              <a:t>Samuel </a:t>
            </a:r>
            <a:r>
              <a:rPr lang="en-GB" sz="2800" dirty="0" err="1"/>
              <a:t>Kanyemera</a:t>
            </a:r>
            <a:endParaRPr lang="en-GB" sz="2800" dirty="0"/>
          </a:p>
          <a:p>
            <a:pPr marL="457200" indent="-457200">
              <a:buFont typeface="Arial" panose="020B0604020202020204" pitchFamily="34" charset="0"/>
              <a:buChar char="•"/>
            </a:pPr>
            <a:r>
              <a:rPr lang="en-GB" sz="2800" dirty="0"/>
              <a:t>Adam Wasswa (6</a:t>
            </a:r>
            <a:r>
              <a:rPr lang="en-GB" sz="2800" baseline="30000" dirty="0"/>
              <a:t>th</a:t>
            </a:r>
            <a:r>
              <a:rPr lang="en-GB" sz="2800" dirty="0"/>
              <a:t> Battalion)</a:t>
            </a:r>
          </a:p>
          <a:p>
            <a:pPr marL="457200" indent="-457200">
              <a:buFont typeface="Arial" panose="020B0604020202020204" pitchFamily="34" charset="0"/>
              <a:buChar char="•"/>
            </a:pPr>
            <a:r>
              <a:rPr lang="en-GB" sz="2800" dirty="0"/>
              <a:t>James </a:t>
            </a:r>
            <a:r>
              <a:rPr lang="en-GB" sz="2800" dirty="0" err="1"/>
              <a:t>Kabarebe</a:t>
            </a:r>
            <a:endParaRPr lang="en-GB" sz="2800" dirty="0"/>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endParaRPr lang="en-GB" sz="2800" dirty="0"/>
          </a:p>
          <a:p>
            <a:endParaRPr lang="en-GB" sz="2800" dirty="0"/>
          </a:p>
        </p:txBody>
      </p:sp>
      <p:pic>
        <p:nvPicPr>
          <p:cNvPr id="7" name="Audio 6">
            <a:extLst>
              <a:ext uri="{FF2B5EF4-FFF2-40B4-BE49-F238E27FC236}">
                <a16:creationId xmlns:a16="http://schemas.microsoft.com/office/drawing/2014/main" id="{BCAD765E-1A8A-7599-0864-702B5644EE2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190594593"/>
      </p:ext>
    </p:extLst>
  </p:cSld>
  <p:clrMapOvr>
    <a:masterClrMapping/>
  </p:clrMapOvr>
  <mc:AlternateContent xmlns:mc="http://schemas.openxmlformats.org/markup-compatibility/2006" xmlns:p14="http://schemas.microsoft.com/office/powerpoint/2010/main">
    <mc:Choice Requires="p14">
      <p:transition spd="slow" p14:dur="2000" advTm="10175"/>
    </mc:Choice>
    <mc:Fallback xmlns="">
      <p:transition spd="slow" advTm="101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D254F-461B-294E-1CC4-8313CFCF63A7}"/>
              </a:ext>
            </a:extLst>
          </p:cNvPr>
          <p:cNvSpPr>
            <a:spLocks noGrp="1"/>
          </p:cNvSpPr>
          <p:nvPr>
            <p:ph type="title"/>
          </p:nvPr>
        </p:nvSpPr>
        <p:spPr/>
        <p:txBody>
          <a:bodyPr/>
          <a:lstStyle/>
          <a:p>
            <a:r>
              <a:rPr lang="en-GB" dirty="0"/>
              <a:t>Liberation War (1990-1993): October</a:t>
            </a:r>
          </a:p>
        </p:txBody>
      </p:sp>
      <p:sp>
        <p:nvSpPr>
          <p:cNvPr id="3" name="Content Placeholder 2">
            <a:extLst>
              <a:ext uri="{FF2B5EF4-FFF2-40B4-BE49-F238E27FC236}">
                <a16:creationId xmlns:a16="http://schemas.microsoft.com/office/drawing/2014/main" id="{1AAB78FE-04C1-25BE-B98E-535CFE899855}"/>
              </a:ext>
            </a:extLst>
          </p:cNvPr>
          <p:cNvSpPr>
            <a:spLocks noGrp="1"/>
          </p:cNvSpPr>
          <p:nvPr>
            <p:ph idx="1"/>
          </p:nvPr>
        </p:nvSpPr>
        <p:spPr/>
        <p:txBody>
          <a:bodyPr/>
          <a:lstStyle/>
          <a:p>
            <a:r>
              <a:rPr lang="en-GB" dirty="0"/>
              <a:t>Liberation War or Campaign against Genocide War?</a:t>
            </a:r>
          </a:p>
          <a:p>
            <a:r>
              <a:rPr lang="en-GB" dirty="0"/>
              <a:t>October 1, 1990: </a:t>
            </a:r>
          </a:p>
          <a:p>
            <a:pPr lvl="1"/>
            <a:r>
              <a:rPr lang="en-GB" dirty="0"/>
              <a:t>General Fred </a:t>
            </a:r>
            <a:r>
              <a:rPr lang="en-GB" dirty="0" err="1"/>
              <a:t>Rwigyema</a:t>
            </a:r>
            <a:r>
              <a:rPr lang="en-GB" dirty="0"/>
              <a:t> orders RPA to attack northern Rwanda at 2:30pm</a:t>
            </a:r>
          </a:p>
          <a:p>
            <a:pPr lvl="1"/>
            <a:r>
              <a:rPr lang="en-GB" dirty="0"/>
              <a:t>Chris </a:t>
            </a:r>
            <a:r>
              <a:rPr lang="en-GB" dirty="0" err="1"/>
              <a:t>Bunyenyenzi</a:t>
            </a:r>
            <a:r>
              <a:rPr lang="en-GB" dirty="0"/>
              <a:t> leads 2 companies (180 men each) </a:t>
            </a:r>
          </a:p>
          <a:p>
            <a:pPr lvl="1"/>
            <a:r>
              <a:rPr lang="en-GB" dirty="0"/>
              <a:t>RPA Command Structure: 5 majors, 15 captains, 100 lieutenants &amp; non-coms</a:t>
            </a:r>
          </a:p>
          <a:p>
            <a:pPr lvl="1"/>
            <a:r>
              <a:rPr lang="en-GB" dirty="0" err="1"/>
              <a:t>Prunier</a:t>
            </a:r>
            <a:r>
              <a:rPr lang="en-GB" dirty="0"/>
              <a:t> (1997, 93, 113) estimates 2500 RPA soldiers against 5200 FAR </a:t>
            </a:r>
          </a:p>
          <a:p>
            <a:pPr lvl="2"/>
            <a:r>
              <a:rPr lang="en-GB" dirty="0"/>
              <a:t>However, </a:t>
            </a:r>
            <a:r>
              <a:rPr lang="en-GB" dirty="0" err="1"/>
              <a:t>Murenzi</a:t>
            </a:r>
            <a:r>
              <a:rPr lang="en-GB" dirty="0"/>
              <a:t> and </a:t>
            </a:r>
            <a:r>
              <a:rPr lang="en-GB" dirty="0" err="1"/>
              <a:t>Marizamunda</a:t>
            </a:r>
            <a:r>
              <a:rPr lang="en-GB" dirty="0"/>
              <a:t> believe that number was much larger</a:t>
            </a:r>
          </a:p>
          <a:p>
            <a:pPr lvl="1"/>
            <a:r>
              <a:rPr lang="en-GB" dirty="0"/>
              <a:t>Kagame is in Fort Leavenworth</a:t>
            </a:r>
          </a:p>
          <a:p>
            <a:r>
              <a:rPr lang="en-GB" dirty="0"/>
              <a:t>Experience from serving in the NRA</a:t>
            </a:r>
          </a:p>
          <a:p>
            <a:endParaRPr lang="en-GB" dirty="0"/>
          </a:p>
        </p:txBody>
      </p:sp>
      <p:pic>
        <p:nvPicPr>
          <p:cNvPr id="6" name="Audio 5">
            <a:extLst>
              <a:ext uri="{FF2B5EF4-FFF2-40B4-BE49-F238E27FC236}">
                <a16:creationId xmlns:a16="http://schemas.microsoft.com/office/drawing/2014/main" id="{E8F72FD0-37DE-E339-9BF5-74FBFFA7EBF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748993816"/>
      </p:ext>
    </p:extLst>
  </p:cSld>
  <p:clrMapOvr>
    <a:masterClrMapping/>
  </p:clrMapOvr>
  <mc:AlternateContent xmlns:mc="http://schemas.openxmlformats.org/markup-compatibility/2006" xmlns:p14="http://schemas.microsoft.com/office/powerpoint/2010/main">
    <mc:Choice Requires="p14">
      <p:transition spd="slow" p14:dur="2000" advTm="71778"/>
    </mc:Choice>
    <mc:Fallback xmlns="">
      <p:transition spd="slow" advTm="717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230E9-7D99-7106-103B-E5BF13F4CABB}"/>
              </a:ext>
            </a:extLst>
          </p:cNvPr>
          <p:cNvSpPr>
            <a:spLocks noGrp="1"/>
          </p:cNvSpPr>
          <p:nvPr>
            <p:ph type="title"/>
          </p:nvPr>
        </p:nvSpPr>
        <p:spPr/>
        <p:txBody>
          <a:bodyPr/>
          <a:lstStyle/>
          <a:p>
            <a:r>
              <a:rPr lang="en-GB" dirty="0"/>
              <a:t>Liberation War (1990-1993): Failures</a:t>
            </a:r>
          </a:p>
        </p:txBody>
      </p:sp>
      <p:sp>
        <p:nvSpPr>
          <p:cNvPr id="3" name="Content Placeholder 2">
            <a:extLst>
              <a:ext uri="{FF2B5EF4-FFF2-40B4-BE49-F238E27FC236}">
                <a16:creationId xmlns:a16="http://schemas.microsoft.com/office/drawing/2014/main" id="{C8C0C62A-AD7B-B26F-AA38-EA981E4EE1C9}"/>
              </a:ext>
            </a:extLst>
          </p:cNvPr>
          <p:cNvSpPr>
            <a:spLocks noGrp="1"/>
          </p:cNvSpPr>
          <p:nvPr>
            <p:ph idx="1"/>
          </p:nvPr>
        </p:nvSpPr>
        <p:spPr/>
        <p:txBody>
          <a:bodyPr>
            <a:normAutofit fontScale="92500" lnSpcReduction="20000"/>
          </a:bodyPr>
          <a:lstStyle/>
          <a:p>
            <a:r>
              <a:rPr lang="en-GB" dirty="0"/>
              <a:t>Battlefields: </a:t>
            </a:r>
            <a:r>
              <a:rPr lang="en-GB" dirty="0" err="1"/>
              <a:t>Gabiro</a:t>
            </a:r>
            <a:r>
              <a:rPr lang="en-GB" dirty="0"/>
              <a:t>, Camp </a:t>
            </a:r>
            <a:r>
              <a:rPr lang="en-GB" dirty="0" err="1"/>
              <a:t>Mutara</a:t>
            </a:r>
            <a:r>
              <a:rPr lang="en-GB" dirty="0"/>
              <a:t> (main central corridor) &amp; </a:t>
            </a:r>
            <a:r>
              <a:rPr lang="en-GB" dirty="0" err="1"/>
              <a:t>Nyagatare</a:t>
            </a:r>
            <a:r>
              <a:rPr lang="en-GB" dirty="0"/>
              <a:t> (west of the </a:t>
            </a:r>
            <a:r>
              <a:rPr lang="en-GB" dirty="0" err="1"/>
              <a:t>Kagitumba</a:t>
            </a:r>
            <a:r>
              <a:rPr lang="en-GB" dirty="0"/>
              <a:t>-Kigali Road). Other targets: Mulindi &amp; </a:t>
            </a:r>
            <a:r>
              <a:rPr lang="en-GB" dirty="0" err="1"/>
              <a:t>Cyamba</a:t>
            </a:r>
            <a:endParaRPr lang="en-GB" dirty="0"/>
          </a:p>
          <a:p>
            <a:r>
              <a:rPr lang="en-GB" dirty="0"/>
              <a:t>Things don’t go well…</a:t>
            </a:r>
          </a:p>
          <a:p>
            <a:r>
              <a:rPr lang="en-GB" dirty="0"/>
              <a:t>FAR sends reinforcements to </a:t>
            </a:r>
            <a:r>
              <a:rPr lang="en-GB" dirty="0" err="1"/>
              <a:t>Kagitumba</a:t>
            </a:r>
            <a:r>
              <a:rPr lang="en-GB" dirty="0"/>
              <a:t> and counterattacks.</a:t>
            </a:r>
          </a:p>
          <a:p>
            <a:r>
              <a:rPr lang="en-GB" dirty="0"/>
              <a:t>Gen </a:t>
            </a:r>
            <a:r>
              <a:rPr lang="en-GB" dirty="0" err="1"/>
              <a:t>Kabarebe</a:t>
            </a:r>
            <a:r>
              <a:rPr lang="en-GB" dirty="0"/>
              <a:t>: </a:t>
            </a:r>
          </a:p>
          <a:p>
            <a:pPr lvl="1"/>
            <a:r>
              <a:rPr lang="en-GB" dirty="0"/>
              <a:t>“we [RPA] would fight in the open field. We were easily seen, and they [FAR] had the mortars and missiles that could shoot at us from a long distance away.” </a:t>
            </a:r>
          </a:p>
          <a:p>
            <a:r>
              <a:rPr lang="en-GB" dirty="0"/>
              <a:t>General Fred </a:t>
            </a:r>
            <a:r>
              <a:rPr lang="en-GB" dirty="0" err="1"/>
              <a:t>Rwigyema</a:t>
            </a:r>
            <a:r>
              <a:rPr lang="en-GB" dirty="0"/>
              <a:t> dies</a:t>
            </a:r>
          </a:p>
          <a:p>
            <a:r>
              <a:rPr lang="en-GB" dirty="0"/>
              <a:t>New leadership: </a:t>
            </a:r>
            <a:r>
              <a:rPr lang="en-GB" dirty="0" err="1"/>
              <a:t>Ndugute</a:t>
            </a:r>
            <a:r>
              <a:rPr lang="en-GB" dirty="0"/>
              <a:t>, </a:t>
            </a:r>
            <a:r>
              <a:rPr lang="en-GB" dirty="0" err="1"/>
              <a:t>Bunyenyezi</a:t>
            </a:r>
            <a:r>
              <a:rPr lang="en-GB" dirty="0"/>
              <a:t>, </a:t>
            </a:r>
            <a:r>
              <a:rPr lang="en-GB" dirty="0" err="1"/>
              <a:t>Bayingana</a:t>
            </a:r>
            <a:r>
              <a:rPr lang="en-GB" dirty="0"/>
              <a:t>, Kaka and Wasswa</a:t>
            </a:r>
          </a:p>
          <a:p>
            <a:r>
              <a:rPr lang="en-GB" dirty="0"/>
              <a:t>Who were the invaders?</a:t>
            </a:r>
          </a:p>
          <a:p>
            <a:pPr lvl="1"/>
            <a:r>
              <a:rPr lang="en-GB" dirty="0"/>
              <a:t>While most FAR were told they were either Tutsis, Mwami loyalists or foreigners, some did (</a:t>
            </a:r>
            <a:r>
              <a:rPr lang="en-GB" dirty="0" err="1"/>
              <a:t>Murenzi</a:t>
            </a:r>
            <a:r>
              <a:rPr lang="en-GB" dirty="0"/>
              <a:t>) were told the truth</a:t>
            </a:r>
          </a:p>
        </p:txBody>
      </p:sp>
      <p:pic>
        <p:nvPicPr>
          <p:cNvPr id="6" name="Audio 5">
            <a:extLst>
              <a:ext uri="{FF2B5EF4-FFF2-40B4-BE49-F238E27FC236}">
                <a16:creationId xmlns:a16="http://schemas.microsoft.com/office/drawing/2014/main" id="{8669802F-7626-97C0-D19F-0A66AF264F9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994834640"/>
      </p:ext>
    </p:extLst>
  </p:cSld>
  <p:clrMapOvr>
    <a:masterClrMapping/>
  </p:clrMapOvr>
  <mc:AlternateContent xmlns:mc="http://schemas.openxmlformats.org/markup-compatibility/2006" xmlns:p14="http://schemas.microsoft.com/office/powerpoint/2010/main">
    <mc:Choice Requires="p14">
      <p:transition spd="slow" p14:dur="2000" advTm="73920"/>
    </mc:Choice>
    <mc:Fallback xmlns="">
      <p:transition spd="slow" advTm="739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8AB87-38DF-D0B0-1A7F-A53A75A7DF6D}"/>
              </a:ext>
            </a:extLst>
          </p:cNvPr>
          <p:cNvSpPr>
            <a:spLocks noGrp="1"/>
          </p:cNvSpPr>
          <p:nvPr>
            <p:ph type="title"/>
          </p:nvPr>
        </p:nvSpPr>
        <p:spPr/>
        <p:txBody>
          <a:bodyPr/>
          <a:lstStyle/>
          <a:p>
            <a:r>
              <a:rPr lang="en-GB" dirty="0"/>
              <a:t>Liberation War (1990-1993): Kagame’s Return</a:t>
            </a:r>
          </a:p>
        </p:txBody>
      </p:sp>
      <p:sp>
        <p:nvSpPr>
          <p:cNvPr id="3" name="Content Placeholder 2">
            <a:extLst>
              <a:ext uri="{FF2B5EF4-FFF2-40B4-BE49-F238E27FC236}">
                <a16:creationId xmlns:a16="http://schemas.microsoft.com/office/drawing/2014/main" id="{DA9EA582-890A-17F5-4098-40EEA5823D72}"/>
              </a:ext>
            </a:extLst>
          </p:cNvPr>
          <p:cNvSpPr>
            <a:spLocks noGrp="1"/>
          </p:cNvSpPr>
          <p:nvPr>
            <p:ph idx="1"/>
          </p:nvPr>
        </p:nvSpPr>
        <p:spPr/>
        <p:txBody>
          <a:bodyPr/>
          <a:lstStyle/>
          <a:p>
            <a:r>
              <a:rPr lang="en-GB" dirty="0"/>
              <a:t>Fighting continues from 5</a:t>
            </a:r>
            <a:r>
              <a:rPr lang="en-GB" baseline="30000" dirty="0"/>
              <a:t>th</a:t>
            </a:r>
            <a:r>
              <a:rPr lang="en-GB" dirty="0"/>
              <a:t> to 23</a:t>
            </a:r>
            <a:r>
              <a:rPr lang="en-GB" baseline="30000" dirty="0"/>
              <a:t>rd</a:t>
            </a:r>
            <a:r>
              <a:rPr lang="en-GB" dirty="0"/>
              <a:t> October </a:t>
            </a:r>
          </a:p>
          <a:p>
            <a:r>
              <a:rPr lang="en-GB" dirty="0"/>
              <a:t>Kinzer (2008) writes in detail of how Kagame returned to the RPA on October 14</a:t>
            </a:r>
            <a:r>
              <a:rPr lang="en-GB" baseline="30000" dirty="0"/>
              <a:t>th</a:t>
            </a:r>
            <a:r>
              <a:rPr lang="en-GB" dirty="0"/>
              <a:t> </a:t>
            </a:r>
          </a:p>
          <a:p>
            <a:r>
              <a:rPr lang="en-GB" dirty="0" err="1"/>
              <a:t>Bayingana</a:t>
            </a:r>
            <a:r>
              <a:rPr lang="en-GB" dirty="0"/>
              <a:t> and </a:t>
            </a:r>
            <a:r>
              <a:rPr lang="en-GB" dirty="0" err="1"/>
              <a:t>Bunyenyezi</a:t>
            </a:r>
            <a:r>
              <a:rPr lang="en-GB" dirty="0"/>
              <a:t> make tactical mistakes and get killed</a:t>
            </a:r>
          </a:p>
          <a:p>
            <a:pPr lvl="1"/>
            <a:r>
              <a:rPr lang="en-GB" dirty="0"/>
              <a:t>John Bosco </a:t>
            </a:r>
            <a:r>
              <a:rPr lang="en-GB" dirty="0" err="1"/>
              <a:t>Nyirigira</a:t>
            </a:r>
            <a:r>
              <a:rPr lang="en-GB" dirty="0"/>
              <a:t> is captured</a:t>
            </a:r>
          </a:p>
          <a:p>
            <a:r>
              <a:rPr lang="en-GB" dirty="0"/>
              <a:t>Kagame brings stability, order and confidence in the quickly morally depleting RPA</a:t>
            </a:r>
          </a:p>
          <a:p>
            <a:r>
              <a:rPr lang="en-GB" dirty="0"/>
              <a:t>Successful attack (led by Dodo) against </a:t>
            </a:r>
            <a:r>
              <a:rPr lang="en-GB" dirty="0" err="1"/>
              <a:t>Gatuna</a:t>
            </a:r>
            <a:r>
              <a:rPr lang="en-GB" dirty="0"/>
              <a:t> on October 30.</a:t>
            </a:r>
          </a:p>
          <a:p>
            <a:endParaRPr lang="en-GB" dirty="0"/>
          </a:p>
        </p:txBody>
      </p:sp>
      <p:pic>
        <p:nvPicPr>
          <p:cNvPr id="6" name="Audio 5">
            <a:extLst>
              <a:ext uri="{FF2B5EF4-FFF2-40B4-BE49-F238E27FC236}">
                <a16:creationId xmlns:a16="http://schemas.microsoft.com/office/drawing/2014/main" id="{0C473D7C-EF4B-F309-9471-CE2BF38EDB5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591500784"/>
      </p:ext>
    </p:extLst>
  </p:cSld>
  <p:clrMapOvr>
    <a:masterClrMapping/>
  </p:clrMapOvr>
  <mc:AlternateContent xmlns:mc="http://schemas.openxmlformats.org/markup-compatibility/2006" xmlns:p14="http://schemas.microsoft.com/office/powerpoint/2010/main">
    <mc:Choice Requires="p14">
      <p:transition spd="slow" p14:dur="2000" advTm="85920"/>
    </mc:Choice>
    <mc:Fallback xmlns="">
      <p:transition spd="slow" advTm="859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F02F3-5223-0352-0673-C1C0631705C7}"/>
              </a:ext>
            </a:extLst>
          </p:cNvPr>
          <p:cNvSpPr>
            <a:spLocks noGrp="1"/>
          </p:cNvSpPr>
          <p:nvPr>
            <p:ph type="title"/>
          </p:nvPr>
        </p:nvSpPr>
        <p:spPr/>
        <p:txBody>
          <a:bodyPr/>
          <a:lstStyle/>
          <a:p>
            <a:r>
              <a:rPr lang="en-GB" dirty="0"/>
              <a:t>Liberation War (1990-1993): Is it over?</a:t>
            </a:r>
          </a:p>
        </p:txBody>
      </p:sp>
      <p:sp>
        <p:nvSpPr>
          <p:cNvPr id="3" name="Content Placeholder 2">
            <a:extLst>
              <a:ext uri="{FF2B5EF4-FFF2-40B4-BE49-F238E27FC236}">
                <a16:creationId xmlns:a16="http://schemas.microsoft.com/office/drawing/2014/main" id="{0504450A-E886-E031-8E19-9CAA4206882E}"/>
              </a:ext>
            </a:extLst>
          </p:cNvPr>
          <p:cNvSpPr>
            <a:spLocks noGrp="1"/>
          </p:cNvSpPr>
          <p:nvPr>
            <p:ph idx="1"/>
          </p:nvPr>
        </p:nvSpPr>
        <p:spPr/>
        <p:txBody>
          <a:bodyPr>
            <a:normAutofit fontScale="92500" lnSpcReduction="20000"/>
          </a:bodyPr>
          <a:lstStyle/>
          <a:p>
            <a:r>
              <a:rPr lang="en-GB" dirty="0"/>
              <a:t>B.G. </a:t>
            </a:r>
            <a:r>
              <a:rPr lang="en-GB" dirty="0" err="1"/>
              <a:t>Murenzi</a:t>
            </a:r>
            <a:r>
              <a:rPr lang="en-GB" dirty="0"/>
              <a:t> (former FAR): </a:t>
            </a:r>
          </a:p>
          <a:p>
            <a:pPr lvl="1"/>
            <a:r>
              <a:rPr lang="en-GB" dirty="0"/>
              <a:t>“We all celebrated the end of the war against the RPA, thinking the situation was over.”</a:t>
            </a:r>
          </a:p>
          <a:p>
            <a:r>
              <a:rPr lang="en-GB" dirty="0"/>
              <a:t>FAR believed they had beaten the RPA like </a:t>
            </a:r>
            <a:r>
              <a:rPr lang="en-GB" dirty="0" err="1"/>
              <a:t>Bugesera</a:t>
            </a:r>
            <a:r>
              <a:rPr lang="en-GB" dirty="0"/>
              <a:t> Invasion in 1963</a:t>
            </a:r>
          </a:p>
          <a:p>
            <a:r>
              <a:rPr lang="en-GB" dirty="0"/>
              <a:t>Kagame uses the time to reorganise his soldiers in the Virunga Mountains</a:t>
            </a:r>
          </a:p>
          <a:p>
            <a:r>
              <a:rPr lang="en-GB" dirty="0"/>
              <a:t>Capture of Musanze:</a:t>
            </a:r>
          </a:p>
          <a:p>
            <a:pPr lvl="1"/>
            <a:r>
              <a:rPr lang="en-GB" dirty="0"/>
              <a:t>January 22 1991</a:t>
            </a:r>
          </a:p>
          <a:p>
            <a:pPr lvl="2"/>
            <a:r>
              <a:rPr lang="en-GB" dirty="0"/>
              <a:t>RPA’s 17</a:t>
            </a:r>
            <a:r>
              <a:rPr lang="en-GB" baseline="30000" dirty="0"/>
              <a:t>th</a:t>
            </a:r>
            <a:r>
              <a:rPr lang="en-GB" dirty="0"/>
              <a:t>, Delta, Lima and Oscar companies take the infamous prison</a:t>
            </a:r>
          </a:p>
          <a:p>
            <a:pPr lvl="2"/>
            <a:r>
              <a:rPr lang="en-GB" dirty="0"/>
              <a:t>Lima company positioned itself to block access from Musanze to prevent the prison from receiving reinforcement</a:t>
            </a:r>
          </a:p>
          <a:p>
            <a:pPr lvl="2"/>
            <a:r>
              <a:rPr lang="en-GB" dirty="0"/>
              <a:t>Delta and Oscar companies attacked early to secure the town</a:t>
            </a:r>
          </a:p>
          <a:p>
            <a:pPr lvl="1"/>
            <a:r>
              <a:rPr lang="en-GB" dirty="0"/>
              <a:t>For the FAR: it was an embarrassment</a:t>
            </a:r>
          </a:p>
        </p:txBody>
      </p:sp>
      <p:pic>
        <p:nvPicPr>
          <p:cNvPr id="6" name="Audio 5">
            <a:extLst>
              <a:ext uri="{FF2B5EF4-FFF2-40B4-BE49-F238E27FC236}">
                <a16:creationId xmlns:a16="http://schemas.microsoft.com/office/drawing/2014/main" id="{3B4E7973-0ADC-7312-CB2F-EF01D53B50B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910824492"/>
      </p:ext>
    </p:extLst>
  </p:cSld>
  <p:clrMapOvr>
    <a:masterClrMapping/>
  </p:clrMapOvr>
  <mc:AlternateContent xmlns:mc="http://schemas.openxmlformats.org/markup-compatibility/2006" xmlns:p14="http://schemas.microsoft.com/office/powerpoint/2010/main">
    <mc:Choice Requires="p14">
      <p:transition spd="slow" p14:dur="2000" advTm="69901"/>
    </mc:Choice>
    <mc:Fallback xmlns="">
      <p:transition spd="slow" advTm="699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3C948-E0F4-4655-F985-C89D7E7CCE4F}"/>
              </a:ext>
            </a:extLst>
          </p:cNvPr>
          <p:cNvSpPr>
            <a:spLocks noGrp="1"/>
          </p:cNvSpPr>
          <p:nvPr>
            <p:ph type="title"/>
          </p:nvPr>
        </p:nvSpPr>
        <p:spPr/>
        <p:txBody>
          <a:bodyPr/>
          <a:lstStyle/>
          <a:p>
            <a:r>
              <a:rPr lang="en-GB" dirty="0"/>
              <a:t>Liberation War (1990-1993): War Continues	</a:t>
            </a:r>
          </a:p>
        </p:txBody>
      </p:sp>
      <p:sp>
        <p:nvSpPr>
          <p:cNvPr id="3" name="Content Placeholder 2">
            <a:extLst>
              <a:ext uri="{FF2B5EF4-FFF2-40B4-BE49-F238E27FC236}">
                <a16:creationId xmlns:a16="http://schemas.microsoft.com/office/drawing/2014/main" id="{43DD6269-F682-F9E6-D2C5-31C6B79758B5}"/>
              </a:ext>
            </a:extLst>
          </p:cNvPr>
          <p:cNvSpPr>
            <a:spLocks noGrp="1"/>
          </p:cNvSpPr>
          <p:nvPr>
            <p:ph idx="1"/>
          </p:nvPr>
        </p:nvSpPr>
        <p:spPr>
          <a:xfrm>
            <a:off x="257908" y="1690688"/>
            <a:ext cx="11095892" cy="5167312"/>
          </a:xfrm>
        </p:spPr>
        <p:txBody>
          <a:bodyPr>
            <a:normAutofit fontScale="92500" lnSpcReduction="10000"/>
          </a:bodyPr>
          <a:lstStyle/>
          <a:p>
            <a:r>
              <a:rPr lang="en-GB" dirty="0"/>
              <a:t>Strength by 1991:</a:t>
            </a:r>
          </a:p>
          <a:p>
            <a:pPr lvl="1"/>
            <a:r>
              <a:rPr lang="en-GB" dirty="0"/>
              <a:t>RPA: 5000 which grew to 12000 in 1992</a:t>
            </a:r>
          </a:p>
          <a:p>
            <a:pPr lvl="1"/>
            <a:r>
              <a:rPr lang="en-GB" dirty="0"/>
              <a:t>FAR: 15,000 but grew to perhaps 50,000 by 1993 (</a:t>
            </a:r>
            <a:r>
              <a:rPr lang="en-GB" dirty="0" err="1"/>
              <a:t>Prunier</a:t>
            </a:r>
            <a:r>
              <a:rPr lang="en-GB" dirty="0"/>
              <a:t>, 1997, 113)</a:t>
            </a:r>
          </a:p>
          <a:p>
            <a:r>
              <a:rPr lang="en-GB" dirty="0"/>
              <a:t>Cease-fire in </a:t>
            </a:r>
            <a:r>
              <a:rPr lang="en-GB" dirty="0" err="1"/>
              <a:t>N’Sele</a:t>
            </a:r>
            <a:r>
              <a:rPr lang="en-GB" dirty="0"/>
              <a:t> in March 1991 (and July 1992 – 6 months) but clashes continued</a:t>
            </a:r>
          </a:p>
          <a:p>
            <a:r>
              <a:rPr lang="en-GB" dirty="0"/>
              <a:t>Clashes continue in: </a:t>
            </a:r>
          </a:p>
          <a:p>
            <a:pPr lvl="1"/>
            <a:r>
              <a:rPr lang="en-GB" dirty="0" err="1"/>
              <a:t>Cyanika</a:t>
            </a:r>
            <a:r>
              <a:rPr lang="en-GB" dirty="0"/>
              <a:t> (April 30) and </a:t>
            </a:r>
            <a:r>
              <a:rPr lang="en-GB" dirty="0" err="1"/>
              <a:t>Gabiro</a:t>
            </a:r>
            <a:r>
              <a:rPr lang="en-GB" dirty="0"/>
              <a:t> (May 20)</a:t>
            </a:r>
          </a:p>
          <a:p>
            <a:pPr lvl="1"/>
            <a:r>
              <a:rPr lang="en-GB" dirty="0"/>
              <a:t>August 21</a:t>
            </a:r>
            <a:r>
              <a:rPr lang="en-GB" baseline="30000" dirty="0"/>
              <a:t>st</a:t>
            </a:r>
            <a:r>
              <a:rPr lang="en-GB" dirty="0"/>
              <a:t>: RPA launch an attack with 2 companies at the </a:t>
            </a:r>
            <a:r>
              <a:rPr lang="en-GB" dirty="0" err="1"/>
              <a:t>Sabyinyo</a:t>
            </a:r>
            <a:r>
              <a:rPr lang="en-GB" dirty="0"/>
              <a:t>/</a:t>
            </a:r>
            <a:r>
              <a:rPr lang="en-GB" dirty="0" err="1"/>
              <a:t>Gahinga</a:t>
            </a:r>
            <a:r>
              <a:rPr lang="en-GB" dirty="0"/>
              <a:t> ridge</a:t>
            </a:r>
          </a:p>
          <a:p>
            <a:pPr lvl="1"/>
            <a:r>
              <a:rPr lang="en-GB" dirty="0"/>
              <a:t>Another attack in September 5/6 </a:t>
            </a:r>
          </a:p>
          <a:p>
            <a:pPr lvl="1"/>
            <a:r>
              <a:rPr lang="en-GB" dirty="0"/>
              <a:t>October 1991: RPA foothold in </a:t>
            </a:r>
            <a:r>
              <a:rPr lang="en-GB" dirty="0" err="1"/>
              <a:t>Agasentimita</a:t>
            </a:r>
            <a:r>
              <a:rPr lang="en-GB" dirty="0"/>
              <a:t> area with 4-5 battalions protecting the ridge (FAR failed to take it back)</a:t>
            </a:r>
          </a:p>
          <a:p>
            <a:pPr lvl="1"/>
            <a:r>
              <a:rPr lang="en-GB" dirty="0" err="1"/>
              <a:t>Byumba</a:t>
            </a:r>
            <a:r>
              <a:rPr lang="en-GB" dirty="0"/>
              <a:t> Offensive in June 1992 (</a:t>
            </a:r>
            <a:r>
              <a:rPr lang="en-GB" dirty="0" err="1"/>
              <a:t>Gatuna</a:t>
            </a:r>
            <a:r>
              <a:rPr lang="en-GB" dirty="0"/>
              <a:t> Border Post)</a:t>
            </a:r>
          </a:p>
          <a:p>
            <a:r>
              <a:rPr lang="en-GB" dirty="0"/>
              <a:t>Withdrawal of cease-fire on February 8, 1993, after 300 Tutsis killed, nearly reach Kigali (20 km) until French forces arrive</a:t>
            </a:r>
          </a:p>
          <a:p>
            <a:pPr lvl="1"/>
            <a:endParaRPr lang="en-GB" dirty="0"/>
          </a:p>
          <a:p>
            <a:pPr lvl="1"/>
            <a:endParaRPr lang="en-GB" dirty="0"/>
          </a:p>
        </p:txBody>
      </p:sp>
      <p:pic>
        <p:nvPicPr>
          <p:cNvPr id="6" name="Audio 5">
            <a:extLst>
              <a:ext uri="{FF2B5EF4-FFF2-40B4-BE49-F238E27FC236}">
                <a16:creationId xmlns:a16="http://schemas.microsoft.com/office/drawing/2014/main" id="{6B83758B-ADB9-2705-B2C7-494270AD442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361421475"/>
      </p:ext>
    </p:extLst>
  </p:cSld>
  <p:clrMapOvr>
    <a:masterClrMapping/>
  </p:clrMapOvr>
  <mc:AlternateContent xmlns:mc="http://schemas.openxmlformats.org/markup-compatibility/2006" xmlns:p14="http://schemas.microsoft.com/office/powerpoint/2010/main">
    <mc:Choice Requires="p14">
      <p:transition spd="slow" p14:dur="2000" advTm="69290"/>
    </mc:Choice>
    <mc:Fallback xmlns="">
      <p:transition spd="slow" advTm="692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2B0F9-50EC-EF00-6455-D77C65E8CB0D}"/>
              </a:ext>
            </a:extLst>
          </p:cNvPr>
          <p:cNvSpPr>
            <a:spLocks noGrp="1"/>
          </p:cNvSpPr>
          <p:nvPr>
            <p:ph type="title"/>
          </p:nvPr>
        </p:nvSpPr>
        <p:spPr/>
        <p:txBody>
          <a:bodyPr/>
          <a:lstStyle/>
          <a:p>
            <a:r>
              <a:rPr lang="en-GB" dirty="0"/>
              <a:t>Liberation War (1990-1993): </a:t>
            </a:r>
            <a:br>
              <a:rPr lang="en-GB" dirty="0"/>
            </a:br>
            <a:r>
              <a:rPr lang="en-GB" dirty="0"/>
              <a:t>	What do both sides want?</a:t>
            </a:r>
          </a:p>
        </p:txBody>
      </p:sp>
      <p:sp>
        <p:nvSpPr>
          <p:cNvPr id="3" name="Content Placeholder 2">
            <a:extLst>
              <a:ext uri="{FF2B5EF4-FFF2-40B4-BE49-F238E27FC236}">
                <a16:creationId xmlns:a16="http://schemas.microsoft.com/office/drawing/2014/main" id="{FE81BCCE-C94F-801E-74CB-7653C2B0F817}"/>
              </a:ext>
            </a:extLst>
          </p:cNvPr>
          <p:cNvSpPr>
            <a:spLocks noGrp="1"/>
          </p:cNvSpPr>
          <p:nvPr>
            <p:ph idx="1"/>
          </p:nvPr>
        </p:nvSpPr>
        <p:spPr>
          <a:xfrm>
            <a:off x="0" y="1793631"/>
            <a:ext cx="11353800" cy="4910260"/>
          </a:xfrm>
        </p:spPr>
        <p:txBody>
          <a:bodyPr>
            <a:normAutofit/>
          </a:bodyPr>
          <a:lstStyle/>
          <a:p>
            <a:r>
              <a:rPr lang="en-GB" dirty="0"/>
              <a:t>Habyarimana regime:</a:t>
            </a:r>
          </a:p>
          <a:p>
            <a:pPr lvl="1"/>
            <a:r>
              <a:rPr lang="en-GB" dirty="0"/>
              <a:t>Moderates</a:t>
            </a:r>
          </a:p>
          <a:p>
            <a:pPr lvl="2"/>
            <a:r>
              <a:rPr lang="en-GB" dirty="0"/>
              <a:t>Rwandan Minister of Defence James </a:t>
            </a:r>
            <a:r>
              <a:rPr lang="en-GB" dirty="0" err="1"/>
              <a:t>Gasana</a:t>
            </a:r>
            <a:r>
              <a:rPr lang="en-GB" dirty="0"/>
              <a:t>, PM </a:t>
            </a:r>
            <a:r>
              <a:rPr lang="en-GB" dirty="0" err="1"/>
              <a:t>Dismas</a:t>
            </a:r>
            <a:r>
              <a:rPr lang="en-GB" dirty="0"/>
              <a:t> </a:t>
            </a:r>
            <a:r>
              <a:rPr lang="en-GB" dirty="0" err="1"/>
              <a:t>Nsengiyaremye</a:t>
            </a:r>
            <a:r>
              <a:rPr lang="en-GB" dirty="0"/>
              <a:t>, Foreign </a:t>
            </a:r>
            <a:r>
              <a:rPr lang="en-GB" dirty="0" err="1"/>
              <a:t>Mnister</a:t>
            </a:r>
            <a:r>
              <a:rPr lang="en-GB" dirty="0"/>
              <a:t> Boniface </a:t>
            </a:r>
            <a:r>
              <a:rPr lang="en-GB" dirty="0" err="1"/>
              <a:t>Ngulinzira</a:t>
            </a:r>
            <a:r>
              <a:rPr lang="en-GB" dirty="0"/>
              <a:t>, Emmanuel </a:t>
            </a:r>
            <a:r>
              <a:rPr lang="en-GB" dirty="0" err="1"/>
              <a:t>Gapyisi</a:t>
            </a:r>
            <a:r>
              <a:rPr lang="en-GB" dirty="0"/>
              <a:t>  &amp; other moderates wanted to dialogue with RPA and other actors</a:t>
            </a:r>
          </a:p>
          <a:p>
            <a:pPr lvl="1"/>
            <a:r>
              <a:rPr lang="en-GB" dirty="0"/>
              <a:t>Extremists</a:t>
            </a:r>
          </a:p>
          <a:p>
            <a:pPr lvl="2"/>
            <a:r>
              <a:rPr lang="en-GB" dirty="0"/>
              <a:t>Rise of CDR, Hutu Power, and genocide ideology</a:t>
            </a:r>
          </a:p>
          <a:p>
            <a:pPr lvl="2"/>
            <a:r>
              <a:rPr lang="en-GB" i="1" dirty="0"/>
              <a:t>Interahamwe</a:t>
            </a:r>
            <a:r>
              <a:rPr lang="en-GB" dirty="0"/>
              <a:t> </a:t>
            </a:r>
          </a:p>
          <a:p>
            <a:pPr lvl="1"/>
            <a:r>
              <a:rPr lang="en-GB" dirty="0"/>
              <a:t>France:</a:t>
            </a:r>
          </a:p>
          <a:p>
            <a:pPr lvl="2"/>
            <a:r>
              <a:rPr lang="en-GB" dirty="0"/>
              <a:t>Protect its ally of Habyarimana against the ‘Anglo-American’ RPF.</a:t>
            </a:r>
          </a:p>
          <a:p>
            <a:r>
              <a:rPr lang="en-GB" dirty="0"/>
              <a:t>RPF: </a:t>
            </a:r>
          </a:p>
          <a:p>
            <a:pPr lvl="1"/>
            <a:r>
              <a:rPr lang="en-GB" dirty="0"/>
              <a:t>Strategic goal was the implementation of the Eight Point Programme.</a:t>
            </a:r>
          </a:p>
          <a:p>
            <a:pPr lvl="1"/>
            <a:r>
              <a:rPr lang="en-GB" dirty="0"/>
              <a:t>Reorganising the RPA: Alpha, Bravo, Charlie, 7</a:t>
            </a:r>
            <a:r>
              <a:rPr lang="en-GB" baseline="30000" dirty="0"/>
              <a:t>th</a:t>
            </a:r>
            <a:r>
              <a:rPr lang="en-GB" dirty="0"/>
              <a:t>, 21</a:t>
            </a:r>
            <a:r>
              <a:rPr lang="en-GB" baseline="30000" dirty="0"/>
              <a:t>st</a:t>
            </a:r>
            <a:r>
              <a:rPr lang="en-GB" dirty="0"/>
              <a:t>, 59</a:t>
            </a:r>
            <a:r>
              <a:rPr lang="en-GB" baseline="30000" dirty="0"/>
              <a:t>th</a:t>
            </a:r>
            <a:r>
              <a:rPr lang="en-GB" dirty="0"/>
              <a:t>, 101</a:t>
            </a:r>
            <a:r>
              <a:rPr lang="en-GB" baseline="30000" dirty="0"/>
              <a:t>st</a:t>
            </a:r>
            <a:r>
              <a:rPr lang="en-GB" dirty="0"/>
              <a:t> &amp; 157</a:t>
            </a:r>
            <a:r>
              <a:rPr lang="en-GB" baseline="30000" dirty="0"/>
              <a:t>th</a:t>
            </a:r>
            <a:r>
              <a:rPr lang="en-GB" dirty="0"/>
              <a:t> CMFs</a:t>
            </a:r>
          </a:p>
          <a:p>
            <a:endParaRPr lang="en-GB" dirty="0"/>
          </a:p>
        </p:txBody>
      </p:sp>
      <p:pic>
        <p:nvPicPr>
          <p:cNvPr id="6" name="Audio 5">
            <a:extLst>
              <a:ext uri="{FF2B5EF4-FFF2-40B4-BE49-F238E27FC236}">
                <a16:creationId xmlns:a16="http://schemas.microsoft.com/office/drawing/2014/main" id="{6D8560C0-C888-5BAC-74A8-7FB9F0BCD7F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785600" y="5891091"/>
            <a:ext cx="812800" cy="812800"/>
          </a:xfrm>
          <a:prstGeom prst="rect">
            <a:avLst/>
          </a:prstGeom>
        </p:spPr>
      </p:pic>
    </p:spTree>
    <p:extLst>
      <p:ext uri="{BB962C8B-B14F-4D97-AF65-F5344CB8AC3E}">
        <p14:creationId xmlns:p14="http://schemas.microsoft.com/office/powerpoint/2010/main" val="1362577314"/>
      </p:ext>
    </p:extLst>
  </p:cSld>
  <p:clrMapOvr>
    <a:masterClrMapping/>
  </p:clrMapOvr>
  <mc:AlternateContent xmlns:mc="http://schemas.openxmlformats.org/markup-compatibility/2006" xmlns:p14="http://schemas.microsoft.com/office/powerpoint/2010/main">
    <mc:Choice Requires="p14">
      <p:transition spd="slow" p14:dur="2000" advTm="65467"/>
    </mc:Choice>
    <mc:Fallback xmlns="">
      <p:transition spd="slow" advTm="654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129EA-7316-9B5F-58C5-006774A13903}"/>
              </a:ext>
            </a:extLst>
          </p:cNvPr>
          <p:cNvSpPr>
            <a:spLocks noGrp="1"/>
          </p:cNvSpPr>
          <p:nvPr>
            <p:ph type="title"/>
          </p:nvPr>
        </p:nvSpPr>
        <p:spPr>
          <a:xfrm>
            <a:off x="0" y="0"/>
            <a:ext cx="10515600" cy="1325563"/>
          </a:xfrm>
        </p:spPr>
        <p:txBody>
          <a:bodyPr/>
          <a:lstStyle/>
          <a:p>
            <a:r>
              <a:rPr lang="en-GB" dirty="0"/>
              <a:t>Liberation War (1990-1993): </a:t>
            </a:r>
            <a:br>
              <a:rPr lang="en-GB" dirty="0"/>
            </a:br>
            <a:r>
              <a:rPr lang="en-GB" dirty="0"/>
              <a:t>	Arusha Accords</a:t>
            </a:r>
          </a:p>
        </p:txBody>
      </p:sp>
      <p:sp>
        <p:nvSpPr>
          <p:cNvPr id="3" name="Content Placeholder 2">
            <a:extLst>
              <a:ext uri="{FF2B5EF4-FFF2-40B4-BE49-F238E27FC236}">
                <a16:creationId xmlns:a16="http://schemas.microsoft.com/office/drawing/2014/main" id="{77B3D0A0-80DE-6A38-4B05-9BDB047E5973}"/>
              </a:ext>
            </a:extLst>
          </p:cNvPr>
          <p:cNvSpPr>
            <a:spLocks noGrp="1"/>
          </p:cNvSpPr>
          <p:nvPr>
            <p:ph idx="1"/>
          </p:nvPr>
        </p:nvSpPr>
        <p:spPr>
          <a:xfrm>
            <a:off x="0" y="1325564"/>
            <a:ext cx="11353800" cy="5673114"/>
          </a:xfrm>
        </p:spPr>
        <p:txBody>
          <a:bodyPr>
            <a:normAutofit fontScale="70000" lnSpcReduction="20000"/>
          </a:bodyPr>
          <a:lstStyle/>
          <a:p>
            <a:r>
              <a:rPr lang="en-GB" dirty="0"/>
              <a:t>March 7, 1993: Beginning of negotiations for Arusha Accords</a:t>
            </a:r>
          </a:p>
          <a:p>
            <a:r>
              <a:rPr lang="en-GB" dirty="0"/>
              <a:t>RPF/A versus Habyarimana (moderates vs extremists) </a:t>
            </a:r>
          </a:p>
          <a:p>
            <a:r>
              <a:rPr lang="en-GB" dirty="0"/>
              <a:t>August 1993 agreement:</a:t>
            </a:r>
          </a:p>
          <a:p>
            <a:pPr lvl="1"/>
            <a:r>
              <a:rPr lang="en-GB" dirty="0"/>
              <a:t>The Arusha Peace Accords, signed in August 1993, called for the establishment of a government of transition and tripartite power sharing among the MRND, the RPF, and an internal political opposition dominated by the MDR. It also provided the integration of RPF troops into the national army –Kimonyo, </a:t>
            </a:r>
            <a:r>
              <a:rPr lang="en-GB" i="1" dirty="0"/>
              <a:t>Transforming Rwanda, </a:t>
            </a:r>
            <a:r>
              <a:rPr lang="en-GB" dirty="0"/>
              <a:t>56. </a:t>
            </a:r>
          </a:p>
          <a:p>
            <a:r>
              <a:rPr lang="en-GB" dirty="0"/>
              <a:t>Political liberalisation with RPA gaining valuable [5] ministries (Min of Interior) </a:t>
            </a:r>
          </a:p>
          <a:p>
            <a:r>
              <a:rPr lang="en-GB" dirty="0"/>
              <a:t>Habyarimana starts to try and divide the MDR, PL, PSD between moderate and extremists</a:t>
            </a:r>
          </a:p>
          <a:p>
            <a:r>
              <a:rPr lang="en-GB" i="1" dirty="0"/>
              <a:t>Protocol of Agreement on the Integration of the Armed Forces of the Two Parties</a:t>
            </a:r>
          </a:p>
          <a:p>
            <a:r>
              <a:rPr lang="en-GB" dirty="0"/>
              <a:t>RPA: Charles </a:t>
            </a:r>
            <a:r>
              <a:rPr lang="en-GB" dirty="0" err="1"/>
              <a:t>Muhire</a:t>
            </a:r>
            <a:r>
              <a:rPr lang="en-GB" dirty="0"/>
              <a:t> led much of the military negotiations</a:t>
            </a:r>
          </a:p>
          <a:p>
            <a:pPr lvl="1"/>
            <a:r>
              <a:rPr lang="en-GB" dirty="0"/>
              <a:t>40-60 split of soldiers (favouring the FAR)</a:t>
            </a:r>
          </a:p>
          <a:p>
            <a:pPr lvl="1"/>
            <a:r>
              <a:rPr lang="en-GB" dirty="0"/>
              <a:t>50-50 split of officers</a:t>
            </a:r>
          </a:p>
          <a:p>
            <a:pPr lvl="1"/>
            <a:r>
              <a:rPr lang="en-GB" dirty="0"/>
              <a:t>New army of 13000 soldiers &amp; 60000 gendarmes</a:t>
            </a:r>
          </a:p>
          <a:p>
            <a:pPr lvl="1"/>
            <a:r>
              <a:rPr lang="en-GB" dirty="0"/>
              <a:t>RPA’s (soon to be) 3</a:t>
            </a:r>
            <a:r>
              <a:rPr lang="en-GB" baseline="30000" dirty="0"/>
              <a:t>rd</a:t>
            </a:r>
            <a:r>
              <a:rPr lang="en-GB" dirty="0"/>
              <a:t> Battalion of 600 (Charles Kayonga on December 28, 1993)</a:t>
            </a:r>
          </a:p>
          <a:p>
            <a:r>
              <a:rPr lang="en-GB" dirty="0"/>
              <a:t>No France but the United Nations Assistance Mission in Rwanda (UNAMIR)</a:t>
            </a:r>
          </a:p>
          <a:p>
            <a:r>
              <a:rPr lang="en-GB" dirty="0"/>
              <a:t>Divide within the FAR and Government </a:t>
            </a:r>
          </a:p>
          <a:p>
            <a:r>
              <a:rPr lang="en-GB" i="1" dirty="0" err="1"/>
              <a:t>Kangura</a:t>
            </a:r>
            <a:r>
              <a:rPr lang="en-GB" i="1" dirty="0"/>
              <a:t> </a:t>
            </a:r>
            <a:r>
              <a:rPr lang="en-GB" dirty="0"/>
              <a:t>publishes threats against Habyarimana if Arusha Accords are implemented</a:t>
            </a:r>
            <a:endParaRPr lang="en-GB" i="1" dirty="0"/>
          </a:p>
          <a:p>
            <a:r>
              <a:rPr lang="en-GB" dirty="0"/>
              <a:t>January 5, 1994, Habyarimana is sworn himself in as the head of state but not Parliament.</a:t>
            </a:r>
          </a:p>
        </p:txBody>
      </p:sp>
      <p:pic>
        <p:nvPicPr>
          <p:cNvPr id="6" name="Audio 5">
            <a:extLst>
              <a:ext uri="{FF2B5EF4-FFF2-40B4-BE49-F238E27FC236}">
                <a16:creationId xmlns:a16="http://schemas.microsoft.com/office/drawing/2014/main" id="{1A5F45EC-B5B8-280F-29F1-AB1EF41D9C2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670573495"/>
      </p:ext>
    </p:extLst>
  </p:cSld>
  <p:clrMapOvr>
    <a:masterClrMapping/>
  </p:clrMapOvr>
  <mc:AlternateContent xmlns:mc="http://schemas.openxmlformats.org/markup-compatibility/2006" xmlns:p14="http://schemas.microsoft.com/office/powerpoint/2010/main">
    <mc:Choice Requires="p14">
      <p:transition spd="slow" p14:dur="2000" advTm="210548"/>
    </mc:Choice>
    <mc:Fallback xmlns="">
      <p:transition spd="slow" advTm="2105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buildings in a city&#10;&#10;Description automatically generated with low confidence">
            <a:extLst>
              <a:ext uri="{FF2B5EF4-FFF2-40B4-BE49-F238E27FC236}">
                <a16:creationId xmlns:a16="http://schemas.microsoft.com/office/drawing/2014/main" id="{782031D4-D99C-6103-431B-F649B5F0F812}"/>
              </a:ext>
            </a:extLst>
          </p:cNvPr>
          <p:cNvPicPr>
            <a:picLocks noGrp="1" noChangeAspect="1"/>
          </p:cNvPicPr>
          <p:nvPr>
            <p:ph idx="1"/>
          </p:nvPr>
        </p:nvPicPr>
        <p:blipFill rotWithShape="1">
          <a:blip r:embed="rId5"/>
          <a:srcRect t="25000"/>
          <a:stretch/>
        </p:blipFill>
        <p:spPr>
          <a:xfrm>
            <a:off x="20" y="10"/>
            <a:ext cx="12191980" cy="6857990"/>
          </a:xfrm>
          <a:prstGeom prst="rect">
            <a:avLst/>
          </a:prstGeom>
        </p:spPr>
      </p:pic>
      <p:sp>
        <p:nvSpPr>
          <p:cNvPr id="2" name="Title 1">
            <a:extLst>
              <a:ext uri="{FF2B5EF4-FFF2-40B4-BE49-F238E27FC236}">
                <a16:creationId xmlns:a16="http://schemas.microsoft.com/office/drawing/2014/main" id="{0D202BD2-BDC6-3017-7BDD-A23D099AB6BE}"/>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Questions?</a:t>
            </a:r>
          </a:p>
        </p:txBody>
      </p:sp>
      <p:sp>
        <p:nvSpPr>
          <p:cNvPr id="3" name="TextBox 2">
            <a:extLst>
              <a:ext uri="{FF2B5EF4-FFF2-40B4-BE49-F238E27FC236}">
                <a16:creationId xmlns:a16="http://schemas.microsoft.com/office/drawing/2014/main" id="{F7AC36E3-C1C7-C5FD-B696-A2541CEE5842}"/>
              </a:ext>
            </a:extLst>
          </p:cNvPr>
          <p:cNvSpPr txBox="1"/>
          <p:nvPr/>
        </p:nvSpPr>
        <p:spPr>
          <a:xfrm>
            <a:off x="3530600" y="795924"/>
            <a:ext cx="5219700" cy="707886"/>
          </a:xfrm>
          <a:prstGeom prst="rect">
            <a:avLst/>
          </a:prstGeom>
          <a:noFill/>
        </p:spPr>
        <p:txBody>
          <a:bodyPr wrap="square" rtlCol="0">
            <a:spAutoFit/>
          </a:bodyPr>
          <a:lstStyle/>
          <a:p>
            <a:pPr algn="ctr"/>
            <a:r>
              <a:rPr lang="en-US" sz="4000" b="1" dirty="0"/>
              <a:t>Questions?</a:t>
            </a:r>
          </a:p>
        </p:txBody>
      </p:sp>
      <p:pic>
        <p:nvPicPr>
          <p:cNvPr id="7" name="Audio 6">
            <a:extLst>
              <a:ext uri="{FF2B5EF4-FFF2-40B4-BE49-F238E27FC236}">
                <a16:creationId xmlns:a16="http://schemas.microsoft.com/office/drawing/2014/main" id="{FF8406D5-7058-7EA7-9FEB-B3F8EC0A0E2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820449911"/>
      </p:ext>
    </p:extLst>
  </p:cSld>
  <p:clrMapOvr>
    <a:masterClrMapping/>
  </p:clrMapOvr>
  <mc:AlternateContent xmlns:mc="http://schemas.openxmlformats.org/markup-compatibility/2006" xmlns:p14="http://schemas.microsoft.com/office/powerpoint/2010/main">
    <mc:Choice Requires="p14">
      <p:transition spd="slow" p14:dur="2000" advTm="3335"/>
    </mc:Choice>
    <mc:Fallback xmlns="">
      <p:transition spd="slow" advTm="33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249</TotalTime>
  <Words>1194</Words>
  <Application>Microsoft Macintosh PowerPoint</Application>
  <PresentationFormat>Widescreen</PresentationFormat>
  <Paragraphs>120</Paragraphs>
  <Slides>11</Slides>
  <Notes>1</Notes>
  <HiddenSlides>0</HiddenSlides>
  <MMClips>11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Aptos Display</vt:lpstr>
      <vt:lpstr>Arial</vt:lpstr>
      <vt:lpstr>Times New Roman</vt:lpstr>
      <vt:lpstr>Office Theme</vt:lpstr>
      <vt:lpstr>Liberation War (1990-1993)  Dr Jonathan R Beloff </vt:lpstr>
      <vt:lpstr>Habyarimana Regime and the increasing Refugees</vt:lpstr>
      <vt:lpstr>Early RPF &amp; RPA Leaders </vt:lpstr>
      <vt:lpstr>Liberation War (1990-1993): October</vt:lpstr>
      <vt:lpstr>Liberation War (1990-1993): Failures</vt:lpstr>
      <vt:lpstr>Liberation War (1990-1993): Kagame’s Return</vt:lpstr>
      <vt:lpstr>Liberation War (1990-1993): Is it over?</vt:lpstr>
      <vt:lpstr>Liberation War (1990-1993): War Continues </vt:lpstr>
      <vt:lpstr>Liberation War (1990-1993):   What do both sides want?</vt:lpstr>
      <vt:lpstr>Liberation War (1990-1993):   Arusha Accords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How the Genocide against the Tutsis Ended </dc:title>
  <dc:creator>Jonathan Beloff</dc:creator>
  <cp:lastModifiedBy>Jonathan Beloff</cp:lastModifiedBy>
  <cp:revision>39</cp:revision>
  <dcterms:created xsi:type="dcterms:W3CDTF">2023-08-30T08:07:26Z</dcterms:created>
  <dcterms:modified xsi:type="dcterms:W3CDTF">2024-12-30T21:01:22Z</dcterms:modified>
</cp:coreProperties>
</file>