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2" r:id="rId2"/>
    <p:sldId id="263" r:id="rId3"/>
    <p:sldId id="268" r:id="rId4"/>
    <p:sldId id="256" r:id="rId5"/>
    <p:sldId id="269" r:id="rId6"/>
    <p:sldId id="264" r:id="rId7"/>
    <p:sldId id="270" r:id="rId8"/>
    <p:sldId id="265" r:id="rId9"/>
    <p:sldId id="271" r:id="rId10"/>
    <p:sldId id="273" r:id="rId11"/>
    <p:sldId id="272" r:id="rId12"/>
    <p:sldId id="266" r:id="rId13"/>
    <p:sldId id="274" r:id="rId14"/>
    <p:sldId id="267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843"/>
    <p:restoredTop sz="94692"/>
  </p:normalViewPr>
  <p:slideViewPr>
    <p:cSldViewPr snapToGrid="0">
      <p:cViewPr varScale="1">
        <p:scale>
          <a:sx n="99" d="100"/>
          <a:sy n="99" d="100"/>
        </p:scale>
        <p:origin x="20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67870-C49B-4E4B-85DB-BF59EECB4FF2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C38A8-B9FD-8240-8500-16F423D22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0072F-45EA-7B49-AE15-580B5E892B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68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D0DF4-C8C9-4CF2-DBE0-7EBEB9AB9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4A845F-45D4-DBAB-BCFC-E9AB5D127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83DBD-A3D2-8E9B-CB59-382CADAD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89EF4-F884-4C4B-2C04-E51F64D8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82843-4CD8-23DC-9761-D6ED1AAE1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006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C073F-FFCC-D186-8745-5154EE76E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EFC13-1C03-0B99-B773-DD862C1A0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EDD6A-ACF4-04E9-8817-E4A7D9B23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9C8BC-A2D5-06DF-3AF8-3A2FA9489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D4083-1688-2792-5EF6-C082D9DF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960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A010C-3AF4-A11A-46A0-8CC03F064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9759B-4F7B-E13D-DF0E-4DEDDB679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E8822-1AB3-9A8D-7E4C-59E3C1A2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722E1-EB33-5D64-EA96-A16273C73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470E2-5229-B545-3346-17323EBC2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144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2C19E-2A3B-725D-052B-B516BA4D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9C68E-561C-AD3F-0A04-E1A9A9063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4CE034-EA9B-3423-C48F-F3E06583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57ED3-766B-DDB5-298F-1A9455883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48200-6C14-04BA-37F5-AEB329627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F3047-7623-C8C5-9376-2AF00828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9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DB42-494A-DC33-7CE5-560AD4A0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D4E9D-2082-A90E-3063-89FF0D556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39ED6-108B-AC4C-0120-C6FBD9198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299DD8-FBD9-D736-F3EE-5139F66408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6B58BD-F4BA-9ADE-B592-1EF5B6A3F1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9791BF-F5E6-6FA6-73DB-C7B15352F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9BD21-F47B-662F-3B00-A8F380301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D9D2BD-DEE0-ED6F-6D3E-765B7C43A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58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CD9A-C196-BFD7-1E26-87F019E86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53D5D5-35C9-30A4-03B1-20CA3A8C6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482B61-0111-C22A-AE5E-E0F1E85E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476899-8401-C3C9-C4B3-665DAF4B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74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C65F38-3E2E-EE05-1A43-4FF528825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BB9907-B06B-D739-D907-4D8227C3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3B83A-F958-3521-5A33-4727E19EE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0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5E768-05CB-1F11-CB6E-565889A68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13CD5-4737-062E-5F6E-1DCC9B3FE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79E53-B961-70E6-A43D-D0B8B5638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1855B-137A-5805-302D-A82936FC8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42320-E92B-0D2A-2449-2B2FAD355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6C4D2-D967-7311-F58D-F85F4D630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47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5649-0B9F-1543-B121-B47521453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AD6838-15DF-37E2-39AA-83B49B67F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CE590-817A-7714-DA50-B9A5A5C53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85338-53E2-3F59-9B7C-66A1458E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94218-9639-8823-5838-55B69569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00DA7-1411-56F0-10AC-3D5E2E70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925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BC27-5C2F-D7A7-23FB-B521F4F2E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E8D3F6-AE67-328F-F28D-2540FF4F3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D93FC-5DDE-B9A4-1579-D63BBF2B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8DF0D-3FB8-4BAD-EA4B-F3BAF7E6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80110-A588-9BB7-0F41-24BDB1F8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82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915F33-B2E4-D100-E01B-6912E90443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F0473-5401-4E07-1699-76025B850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8476D-86D2-FED3-26D5-301A4CEF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B063B-BCFC-7342-1884-8F48AF02E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3DD58-D1E2-4DA6-E2B6-8E8022D7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987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CD0A9-F74D-87C6-E44B-C50BDBBFE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6492B-40AD-F959-D934-F79E2AA41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C556A-92B2-70B0-2D3C-B385C84B8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DEE08-FA87-7245-9881-E3175EC3070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F0A2D-F7BB-85FA-3149-5D298E14C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49FF8-76CF-C018-D561-5994F6AB8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5DB1BC-151D-F442-A679-60ECAEDFD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53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tatue of men holding guns&#10;&#10;Description automatically generated">
            <a:extLst>
              <a:ext uri="{FF2B5EF4-FFF2-40B4-BE49-F238E27FC236}">
                <a16:creationId xmlns:a16="http://schemas.microsoft.com/office/drawing/2014/main" id="{B63CC86B-EADA-5475-72CE-E26E870E65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F8EC9-2D30-74DB-0421-83275A119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5200" dirty="0"/>
              <a:t>Campaign against Genocide War (May)</a:t>
            </a:r>
            <a:br>
              <a:rPr lang="en-GB" sz="5200" dirty="0"/>
            </a:br>
            <a:endParaRPr lang="en-GB" sz="5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0705D6-E348-4FBD-0AA8-12CD8606B447}"/>
              </a:ext>
            </a:extLst>
          </p:cNvPr>
          <p:cNvSpPr txBox="1"/>
          <p:nvPr/>
        </p:nvSpPr>
        <p:spPr>
          <a:xfrm>
            <a:off x="339969" y="4435475"/>
            <a:ext cx="2187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Dr Jonathan R Beloff</a:t>
            </a:r>
            <a:br>
              <a:rPr lang="en-US" sz="1800"/>
            </a:br>
            <a:endParaRPr lang="en-GB" dirty="0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4960CFCE-3027-A75F-E376-624634738D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8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46"/>
    </mc:Choice>
    <mc:Fallback xmlns="">
      <p:transition spd="slow" advTm="10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8138A-9653-B750-234E-E10792D3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Recap…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B29C8-6056-815F-2A32-E9DA12727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1730087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RPA CMF in Kigali: Alpha, Bravo, 59</a:t>
            </a:r>
            <a:r>
              <a:rPr lang="en-GB" baseline="30000" dirty="0"/>
              <a:t>th</a:t>
            </a:r>
            <a:r>
              <a:rPr lang="en-GB" dirty="0"/>
              <a:t>, 21</a:t>
            </a:r>
            <a:r>
              <a:rPr lang="en-GB" baseline="30000" dirty="0"/>
              <a:t>st</a:t>
            </a:r>
            <a:r>
              <a:rPr lang="en-GB" dirty="0"/>
              <a:t>, 101</a:t>
            </a:r>
            <a:r>
              <a:rPr lang="en-GB" baseline="30000" dirty="0"/>
              <a:t>st</a:t>
            </a:r>
            <a:r>
              <a:rPr lang="en-GB" dirty="0"/>
              <a:t> and 7</a:t>
            </a:r>
            <a:r>
              <a:rPr lang="en-GB" baseline="30000" dirty="0"/>
              <a:t>th</a:t>
            </a:r>
            <a:r>
              <a:rPr lang="en-GB" dirty="0"/>
              <a:t> </a:t>
            </a:r>
          </a:p>
          <a:p>
            <a:r>
              <a:rPr lang="en-GB" dirty="0"/>
              <a:t>Frontlines: Kacyiru, running along RN3 past CND and east towards Remera</a:t>
            </a:r>
          </a:p>
          <a:p>
            <a:pPr lvl="1"/>
            <a:r>
              <a:rPr lang="en-GB" dirty="0"/>
              <a:t>Mt Rebero &amp; Nyanza Hill under RPA control </a:t>
            </a:r>
          </a:p>
          <a:p>
            <a:pPr lvl="1"/>
            <a:r>
              <a:rPr lang="en-GB" dirty="0" err="1"/>
              <a:t>Gisozi</a:t>
            </a:r>
            <a:r>
              <a:rPr lang="en-GB" dirty="0"/>
              <a:t> partially under </a:t>
            </a:r>
            <a:r>
              <a:rPr lang="en-GB"/>
              <a:t>Bravo CMF</a:t>
            </a:r>
            <a:endParaRPr lang="en-GB" dirty="0"/>
          </a:p>
          <a:p>
            <a:r>
              <a:rPr lang="en-GB" dirty="0"/>
              <a:t>Fierce battles in: </a:t>
            </a:r>
            <a:r>
              <a:rPr lang="en-GB" dirty="0" err="1"/>
              <a:t>Gikondo</a:t>
            </a:r>
            <a:r>
              <a:rPr lang="en-GB" dirty="0"/>
              <a:t>, Kicukiro, Kanombe &amp; Mt Jali/Kigali</a:t>
            </a:r>
          </a:p>
          <a:p>
            <a:r>
              <a:rPr lang="en-GB" dirty="0"/>
              <a:t>RPA humanitarian operations:</a:t>
            </a:r>
          </a:p>
          <a:p>
            <a:pPr lvl="1"/>
            <a:r>
              <a:rPr lang="en-GB" dirty="0"/>
              <a:t>Guerrilla tactics by squads or platoons to save people</a:t>
            </a:r>
          </a:p>
          <a:p>
            <a:r>
              <a:rPr lang="en-GB" dirty="0"/>
              <a:t>FAR rid itself of moderate Hutus</a:t>
            </a: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C6DA2293-26C7-A71C-682C-C7E09731D3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9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94"/>
    </mc:Choice>
    <mc:Fallback xmlns="">
      <p:transition spd="slow" advTm="52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322049-EE29-F6E3-99E8-1F93C62BD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5" y="-107374"/>
            <a:ext cx="6002110" cy="1495425"/>
          </a:xfrm>
        </p:spPr>
        <p:txBody>
          <a:bodyPr>
            <a:normAutofit/>
          </a:bodyPr>
          <a:lstStyle/>
          <a:p>
            <a:r>
              <a:rPr lang="en-GB" sz="4000"/>
              <a:t>May 1-4: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93718-CB2B-F739-AD87-8438D2402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48690"/>
            <a:ext cx="6686390" cy="5209309"/>
          </a:xfrm>
        </p:spPr>
        <p:txBody>
          <a:bodyPr>
            <a:normAutofit/>
          </a:bodyPr>
          <a:lstStyle/>
          <a:p>
            <a:r>
              <a:rPr lang="en-GB" sz="2000" dirty="0"/>
              <a:t>UNAMIR’s base is still protected by an RPA platoon</a:t>
            </a:r>
          </a:p>
          <a:p>
            <a:r>
              <a:rPr lang="en-GB" sz="2000" dirty="0"/>
              <a:t>1</a:t>
            </a:r>
            <a:r>
              <a:rPr lang="en-GB" sz="2000" baseline="30000" dirty="0"/>
              <a:t>st</a:t>
            </a:r>
            <a:r>
              <a:rPr lang="en-GB" sz="2000" dirty="0"/>
              <a:t>: Small gains by capturing Egyptian embassy in Kacyiru</a:t>
            </a:r>
          </a:p>
          <a:p>
            <a:pPr lvl="1"/>
            <a:r>
              <a:rPr lang="en-GB" sz="2000" dirty="0"/>
              <a:t>100 wounded in shelling at St </a:t>
            </a:r>
            <a:r>
              <a:rPr lang="en-GB" sz="2000" dirty="0" err="1"/>
              <a:t>Famille</a:t>
            </a:r>
            <a:endParaRPr lang="en-GB" sz="2000" dirty="0"/>
          </a:p>
          <a:p>
            <a:r>
              <a:rPr lang="en-GB" sz="2000" dirty="0"/>
              <a:t>RPA’s 157</a:t>
            </a:r>
            <a:r>
              <a:rPr lang="en-GB" sz="2000" baseline="30000" dirty="0"/>
              <a:t>th</a:t>
            </a:r>
            <a:r>
              <a:rPr lang="en-GB" sz="2000" dirty="0"/>
              <a:t> and 101</a:t>
            </a:r>
            <a:r>
              <a:rPr lang="en-GB" sz="2000" baseline="30000" dirty="0"/>
              <a:t>st</a:t>
            </a:r>
            <a:r>
              <a:rPr lang="en-GB" sz="2000" dirty="0"/>
              <a:t> gains in east/south (</a:t>
            </a:r>
            <a:r>
              <a:rPr lang="en-GB" sz="2000" dirty="0" err="1"/>
              <a:t>Bugesera</a:t>
            </a:r>
            <a:r>
              <a:rPr lang="en-GB" sz="2000" dirty="0"/>
              <a:t> and </a:t>
            </a:r>
            <a:r>
              <a:rPr lang="en-GB" sz="2000" dirty="0" err="1"/>
              <a:t>Gato</a:t>
            </a:r>
            <a:r>
              <a:rPr lang="en-GB" sz="2000" dirty="0"/>
              <a:t>)</a:t>
            </a:r>
          </a:p>
          <a:p>
            <a:r>
              <a:rPr lang="en-GB" sz="2000" dirty="0"/>
              <a:t>2</a:t>
            </a:r>
            <a:r>
              <a:rPr lang="en-GB" sz="2000" baseline="30000" dirty="0"/>
              <a:t>nd</a:t>
            </a:r>
            <a:r>
              <a:rPr lang="en-GB" sz="2000" dirty="0"/>
              <a:t>-5</a:t>
            </a:r>
            <a:r>
              <a:rPr lang="en-GB" sz="2000" baseline="30000" dirty="0"/>
              <a:t>th</a:t>
            </a:r>
            <a:r>
              <a:rPr lang="en-GB" sz="2000" dirty="0"/>
              <a:t>: FAR launching shells/mortars at RPA position (CND)</a:t>
            </a:r>
          </a:p>
          <a:p>
            <a:pPr lvl="1"/>
            <a:r>
              <a:rPr lang="en-GB" sz="1600" dirty="0"/>
              <a:t>The warfare is similar to WW1 in terms of barely changing frontlines</a:t>
            </a:r>
          </a:p>
          <a:p>
            <a:pPr lvl="1"/>
            <a:r>
              <a:rPr lang="en-GB" sz="1600" dirty="0"/>
              <a:t>Fighting increased in </a:t>
            </a:r>
            <a:r>
              <a:rPr lang="en-GB" sz="1600" dirty="0" err="1"/>
              <a:t>Kisimenti</a:t>
            </a:r>
            <a:r>
              <a:rPr lang="en-GB" sz="1600" dirty="0"/>
              <a:t> &amp; airport</a:t>
            </a:r>
          </a:p>
          <a:p>
            <a:pPr lvl="1"/>
            <a:r>
              <a:rPr lang="en-GB" sz="1600" dirty="0"/>
              <a:t>RTLM announces ‘clean-up day’</a:t>
            </a:r>
          </a:p>
          <a:p>
            <a:r>
              <a:rPr lang="en-GB" sz="2000" dirty="0"/>
              <a:t>7</a:t>
            </a:r>
            <a:r>
              <a:rPr lang="en-GB" sz="2000" baseline="30000" dirty="0"/>
              <a:t>th</a:t>
            </a:r>
            <a:r>
              <a:rPr lang="en-GB" sz="2000" dirty="0"/>
              <a:t> CMF reached Kigali proper</a:t>
            </a:r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5" name="Picture 4" descr="A car parked in a parking lot&#10;&#10;Description automatically generated">
            <a:extLst>
              <a:ext uri="{FF2B5EF4-FFF2-40B4-BE49-F238E27FC236}">
                <a16:creationId xmlns:a16="http://schemas.microsoft.com/office/drawing/2014/main" id="{3C590A55-9E3D-E8C5-4DBD-50F87B2A51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35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AC8590C4-AF0F-A241-C267-296961A15E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5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908"/>
    </mc:Choice>
    <mc:Fallback xmlns="">
      <p:transition spd="slow" advTm="90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56B8-5443-9183-0D23-CE32F17449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1CB26F-2624-CB29-2075-85F8F10099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map of a city&#10;&#10;Description automatically generated">
            <a:extLst>
              <a:ext uri="{FF2B5EF4-FFF2-40B4-BE49-F238E27FC236}">
                <a16:creationId xmlns:a16="http://schemas.microsoft.com/office/drawing/2014/main" id="{7B3B0918-BED9-8F8D-8350-F50D2AD79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78" y="-1"/>
            <a:ext cx="10114514" cy="6883637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EF9F802A-C846-350A-134B-9894EA84DF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97"/>
    </mc:Choice>
    <mc:Fallback xmlns="">
      <p:transition spd="slow" advTm="15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40232-1CB2-D936-E5DD-E2DCCEED6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140677"/>
            <a:ext cx="10515600" cy="1325563"/>
          </a:xfrm>
        </p:spPr>
        <p:txBody>
          <a:bodyPr/>
          <a:lstStyle/>
          <a:p>
            <a:r>
              <a:rPr lang="en-GB" dirty="0"/>
              <a:t>May 5-11: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66085-E515-8F00-6852-59014137A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1825625"/>
            <a:ext cx="11213123" cy="489169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7</a:t>
            </a:r>
            <a:r>
              <a:rPr lang="en-GB" baseline="30000" dirty="0"/>
              <a:t>th</a:t>
            </a:r>
            <a:r>
              <a:rPr lang="en-GB" dirty="0"/>
              <a:t>: RPA had largely swept across the </a:t>
            </a:r>
            <a:r>
              <a:rPr lang="en-GB" dirty="0" err="1"/>
              <a:t>Nyabarongo</a:t>
            </a:r>
            <a:r>
              <a:rPr lang="en-GB" dirty="0"/>
              <a:t> River</a:t>
            </a:r>
          </a:p>
          <a:p>
            <a:pPr lvl="1"/>
            <a:r>
              <a:rPr lang="en-GB" dirty="0"/>
              <a:t>101</a:t>
            </a:r>
            <a:r>
              <a:rPr lang="en-GB" baseline="30000" dirty="0"/>
              <a:t>st</a:t>
            </a:r>
            <a:r>
              <a:rPr lang="en-GB" dirty="0"/>
              <a:t> focus is rooting out </a:t>
            </a:r>
            <a:r>
              <a:rPr lang="en-GB" i="1" dirty="0"/>
              <a:t>Interahamwe</a:t>
            </a:r>
          </a:p>
          <a:p>
            <a:r>
              <a:rPr lang="en-GB" dirty="0"/>
              <a:t>Fighting and rescue operations in </a:t>
            </a:r>
            <a:r>
              <a:rPr lang="en-GB" dirty="0" err="1"/>
              <a:t>Gikondo</a:t>
            </a:r>
            <a:r>
              <a:rPr lang="en-GB" dirty="0"/>
              <a:t>, Kicukiro and </a:t>
            </a:r>
            <a:r>
              <a:rPr lang="en-GB" dirty="0" err="1"/>
              <a:t>Rwandex</a:t>
            </a:r>
            <a:endParaRPr lang="en-GB" dirty="0"/>
          </a:p>
          <a:p>
            <a:r>
              <a:rPr lang="en-GB" dirty="0"/>
              <a:t>Pressure on Camp Kanombe </a:t>
            </a:r>
          </a:p>
          <a:p>
            <a:pPr lvl="1"/>
            <a:r>
              <a:rPr lang="en-GB" dirty="0"/>
              <a:t>FAR brings heavy artillery from Gitarama</a:t>
            </a:r>
          </a:p>
          <a:p>
            <a:r>
              <a:rPr lang="en-GB" dirty="0"/>
              <a:t>Roughly a fourth of Kigali has been liberated</a:t>
            </a:r>
          </a:p>
          <a:p>
            <a:r>
              <a:rPr lang="en-GB" dirty="0"/>
              <a:t>Lt General </a:t>
            </a:r>
            <a:r>
              <a:rPr lang="en-GB" dirty="0" err="1"/>
              <a:t>Mubarakh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“the </a:t>
            </a:r>
            <a:r>
              <a:rPr lang="en-GB" i="1" dirty="0"/>
              <a:t>akazu </a:t>
            </a:r>
            <a:r>
              <a:rPr lang="en-GB" dirty="0"/>
              <a:t>wanted their soldiers to focus more on killing Tutsis than the war effort. There was the belief that if enough Tutsis died, the RPA would give up.”</a:t>
            </a:r>
          </a:p>
          <a:p>
            <a:r>
              <a:rPr lang="en-GB" dirty="0"/>
              <a:t>9</a:t>
            </a:r>
            <a:r>
              <a:rPr lang="en-GB" baseline="30000" dirty="0"/>
              <a:t>th</a:t>
            </a:r>
            <a:r>
              <a:rPr lang="en-GB" dirty="0"/>
              <a:t>: RPA’s 59</a:t>
            </a:r>
            <a:r>
              <a:rPr lang="en-GB" baseline="30000" dirty="0"/>
              <a:t>th</a:t>
            </a:r>
            <a:r>
              <a:rPr lang="en-GB" dirty="0"/>
              <a:t> and 21</a:t>
            </a:r>
            <a:r>
              <a:rPr lang="en-GB" baseline="30000" dirty="0"/>
              <a:t>st</a:t>
            </a:r>
            <a:r>
              <a:rPr lang="en-GB" dirty="0"/>
              <a:t> CMF begin taking positions around Nyamirambo</a:t>
            </a:r>
          </a:p>
          <a:p>
            <a:pPr lvl="1"/>
            <a:r>
              <a:rPr lang="en-GB" dirty="0"/>
              <a:t>UNAMIR loses Pte Mensah Baidoo of Ghana from a FAR shell</a:t>
            </a:r>
          </a:p>
          <a:p>
            <a:r>
              <a:rPr lang="en-GB" dirty="0"/>
              <a:t>10</a:t>
            </a:r>
            <a:r>
              <a:rPr lang="en-GB" baseline="30000" dirty="0"/>
              <a:t>th</a:t>
            </a:r>
            <a:r>
              <a:rPr lang="en-GB" dirty="0"/>
              <a:t>: New RPA operation in Remera</a:t>
            </a:r>
          </a:p>
          <a:p>
            <a:r>
              <a:rPr lang="en-GB" dirty="0"/>
              <a:t>11</a:t>
            </a:r>
            <a:r>
              <a:rPr lang="en-GB" baseline="30000" dirty="0"/>
              <a:t>th</a:t>
            </a:r>
            <a:r>
              <a:rPr lang="en-GB" dirty="0"/>
              <a:t>: Battles throughout the city and fighting in </a:t>
            </a:r>
            <a:r>
              <a:rPr lang="en-GB" dirty="0" err="1"/>
              <a:t>Bugesera</a:t>
            </a:r>
            <a:r>
              <a:rPr lang="en-GB" dirty="0"/>
              <a:t> (and north of Gitarama)</a:t>
            </a:r>
          </a:p>
          <a:p>
            <a:pPr lvl="1"/>
            <a:r>
              <a:rPr lang="en-GB" dirty="0"/>
              <a:t>Some FAR commanders begin to desert after failures to stop the RPA’s 157</a:t>
            </a:r>
            <a:r>
              <a:rPr lang="en-GB" baseline="30000" dirty="0"/>
              <a:t>th</a:t>
            </a:r>
            <a:r>
              <a:rPr lang="en-GB" dirty="0"/>
              <a:t> CMF from crossing the </a:t>
            </a:r>
            <a:r>
              <a:rPr lang="en-GB" dirty="0" err="1"/>
              <a:t>Akanyaru</a:t>
            </a:r>
            <a:r>
              <a:rPr lang="en-GB" dirty="0"/>
              <a:t> River </a:t>
            </a:r>
          </a:p>
          <a:p>
            <a:pPr lvl="1"/>
            <a:r>
              <a:rPr lang="en-GB" dirty="0"/>
              <a:t>21</a:t>
            </a:r>
            <a:r>
              <a:rPr lang="en-GB" baseline="30000" dirty="0"/>
              <a:t>st</a:t>
            </a:r>
            <a:r>
              <a:rPr lang="en-GB" dirty="0"/>
              <a:t> CMF shelling of Nyamirambo and Bravo focusing on capturing western parts of Kigali 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CF24C2E7-6D77-292C-73CB-348FC065F2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9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016"/>
    </mc:Choice>
    <mc:Fallback xmlns="">
      <p:transition spd="slow" advTm="115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p of a city&#10;&#10;Description automatically generated">
            <a:extLst>
              <a:ext uri="{FF2B5EF4-FFF2-40B4-BE49-F238E27FC236}">
                <a16:creationId xmlns:a16="http://schemas.microsoft.com/office/drawing/2014/main" id="{8CD950BF-DDAF-6853-8EC8-748CB9D3BF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57906" y="446"/>
            <a:ext cx="10076187" cy="6857554"/>
          </a:xfr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EAD11E9D-7202-3ABF-B941-0A1F3EEA4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5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62"/>
    </mc:Choice>
    <mc:Fallback xmlns="">
      <p:transition spd="slow" advTm="253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7233-BAC4-A7D7-E6C1-1E739B89B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GB" dirty="0"/>
              <a:t>May 12-18: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87C46-657D-FE2C-7802-C49E25673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7138"/>
            <a:ext cx="11353800" cy="5509847"/>
          </a:xfrm>
        </p:spPr>
        <p:txBody>
          <a:bodyPr>
            <a:normAutofit fontScale="92500"/>
          </a:bodyPr>
          <a:lstStyle/>
          <a:p>
            <a:r>
              <a:rPr lang="en-GB" dirty="0"/>
              <a:t>RPA’s capture of Kabuga in eastern Kigali (a few km from Camp Kanombe)</a:t>
            </a:r>
          </a:p>
          <a:p>
            <a:pPr lvl="1"/>
            <a:r>
              <a:rPr lang="en-GB" dirty="0"/>
              <a:t>Lt Colonel </a:t>
            </a:r>
            <a:r>
              <a:rPr lang="en-GB" dirty="0" err="1"/>
              <a:t>Tumwine</a:t>
            </a:r>
            <a:r>
              <a:rPr lang="en-GB" dirty="0"/>
              <a:t> receives orders from General Kagame to allow a humanitarian corridor for civilians to escape before the upcoming battle for Camp Kanombe.</a:t>
            </a:r>
          </a:p>
          <a:p>
            <a:r>
              <a:rPr lang="en-GB" dirty="0"/>
              <a:t>General </a:t>
            </a:r>
            <a:r>
              <a:rPr lang="en-GB" dirty="0" err="1"/>
              <a:t>Bagasora</a:t>
            </a:r>
            <a:r>
              <a:rPr lang="en-GB" dirty="0"/>
              <a:t> attempts to take Mt Rebero from RPA on 16</a:t>
            </a:r>
            <a:r>
              <a:rPr lang="en-GB" baseline="30000" dirty="0"/>
              <a:t>th</a:t>
            </a:r>
            <a:endParaRPr lang="en-GB" dirty="0"/>
          </a:p>
          <a:p>
            <a:r>
              <a:rPr lang="en-GB" dirty="0"/>
              <a:t>RPA cut most links between Kigali and Gitarama (Augustin </a:t>
            </a:r>
            <a:r>
              <a:rPr lang="en-GB" dirty="0" err="1"/>
              <a:t>Bizimungu</a:t>
            </a:r>
            <a:r>
              <a:rPr lang="en-GB" dirty="0"/>
              <a:t> is cut off from the genocide government which causes confusion)</a:t>
            </a:r>
          </a:p>
          <a:p>
            <a:r>
              <a:rPr lang="en-GB" dirty="0"/>
              <a:t>Fighting at </a:t>
            </a:r>
            <a:r>
              <a:rPr lang="en-GB" dirty="0" err="1"/>
              <a:t>Kimihurua</a:t>
            </a:r>
            <a:r>
              <a:rPr lang="en-GB" dirty="0"/>
              <a:t> Circle continues with greater intensity</a:t>
            </a:r>
          </a:p>
          <a:p>
            <a:r>
              <a:rPr lang="en-GB" dirty="0"/>
              <a:t>In France, Minister </a:t>
            </a:r>
            <a:r>
              <a:rPr lang="en-GB" dirty="0" err="1"/>
              <a:t>Marizamunda</a:t>
            </a:r>
            <a:r>
              <a:rPr lang="en-GB" dirty="0"/>
              <a:t> hears about the Genocide</a:t>
            </a:r>
          </a:p>
          <a:p>
            <a:r>
              <a:rPr lang="en-GB" dirty="0"/>
              <a:t>RPA’s 101</a:t>
            </a:r>
            <a:r>
              <a:rPr lang="en-GB" baseline="30000" dirty="0"/>
              <a:t>st</a:t>
            </a:r>
            <a:r>
              <a:rPr lang="en-GB" dirty="0"/>
              <a:t> and 157</a:t>
            </a:r>
            <a:r>
              <a:rPr lang="en-GB" baseline="30000" dirty="0"/>
              <a:t>th</a:t>
            </a:r>
            <a:r>
              <a:rPr lang="en-GB" dirty="0"/>
              <a:t> CMF reaches outskirts of Gitarama</a:t>
            </a:r>
          </a:p>
          <a:p>
            <a:r>
              <a:rPr lang="en-GB" dirty="0"/>
              <a:t>18</a:t>
            </a:r>
            <a:r>
              <a:rPr lang="en-GB" baseline="30000" dirty="0"/>
              <a:t>th</a:t>
            </a:r>
            <a:r>
              <a:rPr lang="en-GB" dirty="0"/>
              <a:t>: New FAR recruits (10,000) come into Kigali but most are </a:t>
            </a:r>
            <a:r>
              <a:rPr lang="en-GB" i="1" dirty="0"/>
              <a:t>Interahamwe.</a:t>
            </a:r>
          </a:p>
          <a:p>
            <a:pPr lvl="1"/>
            <a:r>
              <a:rPr lang="en-GB" dirty="0"/>
              <a:t>The recruits were relatively unsuccessful in displacing the RPA despite vicious battles across Kicukiro, Remera and eastern parts of Kigali </a:t>
            </a: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9EFE771F-C630-DC43-5D95-0891ABF4C7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0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215"/>
    </mc:Choice>
    <mc:Fallback xmlns="">
      <p:transition spd="slow" advTm="1422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p of a city&#10;&#10;Description automatically generated">
            <a:extLst>
              <a:ext uri="{FF2B5EF4-FFF2-40B4-BE49-F238E27FC236}">
                <a16:creationId xmlns:a16="http://schemas.microsoft.com/office/drawing/2014/main" id="{9C6774E0-37BE-5EBB-3AB2-F464F4E59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43505" y="-7532"/>
            <a:ext cx="10087910" cy="6865532"/>
          </a:xfr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C3D06FA8-3281-25A2-67B6-5BC48B7A8D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6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26"/>
    </mc:Choice>
    <mc:Fallback xmlns="">
      <p:transition spd="slow" advTm="26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75965-5192-F2FE-9ABE-4AC16F66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GB" dirty="0"/>
              <a:t>May 19-25: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3D4B9-3E31-C3E4-472F-2FF7DEBA1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5754"/>
            <a:ext cx="11353800" cy="566224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Kigali is nearly encircled and the battle for Camp Kanombe ramps up</a:t>
            </a:r>
          </a:p>
          <a:p>
            <a:r>
              <a:rPr lang="en-GB" dirty="0"/>
              <a:t>FAR begin using a 37 mm anti-aircraft guns for ground warfare</a:t>
            </a:r>
          </a:p>
          <a:p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: RPA’s 7</a:t>
            </a:r>
            <a:r>
              <a:rPr lang="en-GB" baseline="30000" dirty="0"/>
              <a:t>th</a:t>
            </a:r>
            <a:r>
              <a:rPr lang="en-GB" dirty="0"/>
              <a:t> CMF, along with Bravo, capture Mt Jali</a:t>
            </a:r>
          </a:p>
          <a:p>
            <a:pPr lvl="1"/>
            <a:r>
              <a:rPr lang="en-GB" dirty="0"/>
              <a:t>They effectively take control over the hill and the surrounding north-western neighbourhood</a:t>
            </a:r>
          </a:p>
          <a:p>
            <a:r>
              <a:rPr lang="en-GB" dirty="0"/>
              <a:t>Simba Company blocks southern roads from Kanombe to Kiyovu</a:t>
            </a:r>
          </a:p>
          <a:p>
            <a:pPr lvl="1"/>
            <a:r>
              <a:rPr lang="en-GB" dirty="0"/>
              <a:t>Prevents FAR’s resupply of Camp Kanombe</a:t>
            </a:r>
          </a:p>
          <a:p>
            <a:r>
              <a:rPr lang="en-GB" dirty="0" err="1"/>
              <a:t>Prunier</a:t>
            </a:r>
            <a:r>
              <a:rPr lang="en-GB" dirty="0"/>
              <a:t> (1997, 255) estimated around 60,000 bodies have been picked and buried of genocide victims in Kigali</a:t>
            </a:r>
          </a:p>
          <a:p>
            <a:r>
              <a:rPr lang="en-GB" dirty="0"/>
              <a:t>RPA attempt to take the southern Kigali hill of Mt </a:t>
            </a:r>
            <a:r>
              <a:rPr lang="en-GB" dirty="0" err="1"/>
              <a:t>Butamwa</a:t>
            </a:r>
            <a:r>
              <a:rPr lang="en-GB" dirty="0"/>
              <a:t> but are unable to with 59</a:t>
            </a:r>
            <a:r>
              <a:rPr lang="en-GB" baseline="30000" dirty="0"/>
              <a:t>th</a:t>
            </a:r>
            <a:r>
              <a:rPr lang="en-GB" dirty="0"/>
              <a:t> CMF losing up to 50% of its troops</a:t>
            </a:r>
          </a:p>
          <a:p>
            <a:r>
              <a:rPr lang="en-GB" dirty="0"/>
              <a:t>Capture of Camp Kanombe on May 22/23</a:t>
            </a:r>
            <a:r>
              <a:rPr lang="en-GB" baseline="30000" dirty="0"/>
              <a:t>rd</a:t>
            </a:r>
          </a:p>
          <a:p>
            <a:pPr lvl="1"/>
            <a:r>
              <a:rPr lang="en-GB" dirty="0"/>
              <a:t>After the capture, Tiger Company (Under Andrew Kagame) travels to western part of the city near Mt Kigali</a:t>
            </a:r>
          </a:p>
          <a:p>
            <a:r>
              <a:rPr lang="en-GB" dirty="0"/>
              <a:t>24</a:t>
            </a:r>
            <a:r>
              <a:rPr lang="en-GB" baseline="30000" dirty="0"/>
              <a:t>th</a:t>
            </a:r>
            <a:r>
              <a:rPr lang="en-GB" dirty="0"/>
              <a:t>: While most of the frontlines remained the same, the attacks on Mt Rebero ceased but </a:t>
            </a:r>
            <a:r>
              <a:rPr lang="en-GB" i="1" dirty="0"/>
              <a:t>Interahamwe</a:t>
            </a:r>
            <a:r>
              <a:rPr lang="en-GB" dirty="0"/>
              <a:t> attacks against RPA increase</a:t>
            </a:r>
          </a:p>
          <a:p>
            <a:r>
              <a:rPr lang="en-GB" dirty="0"/>
              <a:t>25</a:t>
            </a:r>
            <a:r>
              <a:rPr lang="en-GB" baseline="30000" dirty="0"/>
              <a:t>th</a:t>
            </a:r>
            <a:r>
              <a:rPr lang="en-GB" dirty="0"/>
              <a:t>: Changes within the RPA’s structure</a:t>
            </a:r>
          </a:p>
          <a:p>
            <a:pPr lvl="1"/>
            <a:r>
              <a:rPr lang="en-GB" dirty="0"/>
              <a:t>Kayonga is transferred to Bravo CMF</a:t>
            </a:r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E28FA0FD-BD8C-0232-2549-2B237644B2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4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595"/>
    </mc:Choice>
    <mc:Fallback xmlns="">
      <p:transition spd="slow" advTm="160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4AE13-5E7B-365B-0402-8EA500A0F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GB" dirty="0"/>
              <a:t>Capture of Camp Kanombe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19179-06F4-9E64-21F0-FCD7D8868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62" y="1242646"/>
            <a:ext cx="11271738" cy="536916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Fighting for the area really began taking place on April 30</a:t>
            </a:r>
            <a:r>
              <a:rPr lang="en-GB" baseline="30000" dirty="0"/>
              <a:t>th</a:t>
            </a:r>
          </a:p>
          <a:p>
            <a:pPr lvl="1"/>
            <a:r>
              <a:rPr lang="en-GB" dirty="0"/>
              <a:t>Heavy fighting around the plane crash site</a:t>
            </a:r>
          </a:p>
          <a:p>
            <a:r>
              <a:rPr lang="en-GB" dirty="0"/>
              <a:t>18</a:t>
            </a:r>
            <a:r>
              <a:rPr lang="en-GB" baseline="30000" dirty="0"/>
              <a:t>th</a:t>
            </a:r>
            <a:r>
              <a:rPr lang="en-GB" dirty="0"/>
              <a:t> May: UNAMIR notices that fighting is intense in the Kanombe area</a:t>
            </a:r>
          </a:p>
          <a:p>
            <a:r>
              <a:rPr lang="en-GB" dirty="0"/>
              <a:t>Two Companies from the 3</a:t>
            </a:r>
            <a:r>
              <a:rPr lang="en-GB" baseline="30000" dirty="0"/>
              <a:t>rd</a:t>
            </a:r>
            <a:r>
              <a:rPr lang="en-GB" dirty="0"/>
              <a:t> Battalion (Eagle and Tiger) and the 7</a:t>
            </a:r>
            <a:r>
              <a:rPr lang="en-GB" baseline="30000" dirty="0"/>
              <a:t>th</a:t>
            </a:r>
            <a:r>
              <a:rPr lang="en-GB" dirty="0"/>
              <a:t> CMF (from the east) meet to take over the </a:t>
            </a:r>
            <a:r>
              <a:rPr lang="en-GB" dirty="0" err="1"/>
              <a:t>Busanza</a:t>
            </a:r>
            <a:r>
              <a:rPr lang="en-GB" dirty="0"/>
              <a:t> road.</a:t>
            </a:r>
          </a:p>
          <a:p>
            <a:pPr lvl="1"/>
            <a:r>
              <a:rPr lang="en-GB" dirty="0"/>
              <a:t>Alpha and 21</a:t>
            </a:r>
            <a:r>
              <a:rPr lang="en-GB" baseline="30000" dirty="0"/>
              <a:t>st</a:t>
            </a:r>
            <a:r>
              <a:rPr lang="en-GB" dirty="0"/>
              <a:t> CMF are also involved in taking Camp Kanombe and the airport</a:t>
            </a:r>
          </a:p>
          <a:p>
            <a:pPr lvl="1"/>
            <a:r>
              <a:rPr lang="en-GB" dirty="0"/>
              <a:t>RPA’s Andrew Kagame is ordered to take KN 3</a:t>
            </a:r>
            <a:r>
              <a:rPr lang="en-GB" baseline="30000" dirty="0"/>
              <a:t>rd</a:t>
            </a:r>
            <a:r>
              <a:rPr lang="en-GB" dirty="0"/>
              <a:t> to Kanombe</a:t>
            </a:r>
          </a:p>
          <a:p>
            <a:pPr lvl="1"/>
            <a:r>
              <a:rPr lang="en-GB" dirty="0"/>
              <a:t>7</a:t>
            </a:r>
            <a:r>
              <a:rPr lang="en-GB" baseline="30000" dirty="0"/>
              <a:t>th</a:t>
            </a:r>
            <a:r>
              <a:rPr lang="en-GB" dirty="0"/>
              <a:t> CMF was the lynchpin in dislodging the Para-Commandos</a:t>
            </a:r>
          </a:p>
          <a:p>
            <a:r>
              <a:rPr lang="en-GB" dirty="0"/>
              <a:t>May 21</a:t>
            </a:r>
            <a:r>
              <a:rPr lang="en-GB" baseline="30000" dirty="0"/>
              <a:t>st</a:t>
            </a:r>
            <a:r>
              <a:rPr lang="en-GB" dirty="0"/>
              <a:t>: FAR attempts a counterattack to break the RPA’s control in order to gain supplies, troops and move FAR family members.</a:t>
            </a:r>
          </a:p>
          <a:p>
            <a:pPr lvl="1"/>
            <a:r>
              <a:rPr lang="en-GB" dirty="0"/>
              <a:t>The passageway remained open from before but only for civilians. </a:t>
            </a:r>
          </a:p>
          <a:p>
            <a:pPr lvl="2"/>
            <a:r>
              <a:rPr lang="en-GB" dirty="0"/>
              <a:t>"This was done because it lessened the troops [suspecting </a:t>
            </a:r>
            <a:r>
              <a:rPr lang="en-GB" i="1" dirty="0"/>
              <a:t>Interahamwe </a:t>
            </a:r>
            <a:r>
              <a:rPr lang="en-GB" dirty="0"/>
              <a:t>or civilian clothed soldiers would flee as well] the RPA would have to fight later, the FAR left equipment behind, caused confusion and chaos that demoralised the enemy soldiers” –Lt Colonel </a:t>
            </a:r>
            <a:r>
              <a:rPr lang="en-GB" dirty="0" err="1"/>
              <a:t>Tumwine</a:t>
            </a:r>
            <a:endParaRPr lang="en-GB" dirty="0"/>
          </a:p>
          <a:p>
            <a:pPr lvl="1"/>
            <a:r>
              <a:rPr lang="en-GB" dirty="0"/>
              <a:t>UNAMIR establishes a temporary cease-fire for the evacuation of 156 injured persons from the military site (800 soldiers and thousands of civilians flee)</a:t>
            </a:r>
          </a:p>
          <a:p>
            <a:r>
              <a:rPr lang="en-GB" dirty="0"/>
              <a:t>May 23</a:t>
            </a:r>
            <a:r>
              <a:rPr lang="en-GB" baseline="30000" dirty="0"/>
              <a:t>rd</a:t>
            </a:r>
            <a:r>
              <a:rPr lang="en-GB" dirty="0"/>
              <a:t>: Camp Kanombe is taken</a:t>
            </a:r>
          </a:p>
          <a:p>
            <a:pPr lvl="1"/>
            <a:r>
              <a:rPr lang="en-GB" dirty="0"/>
              <a:t>FAR leave behind: 37MM anti-aircraft guns, Browning Machine Guns, 60MM mortars, small arms ammunition and vehicles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6F7C98F9-1938-4472-918C-7A29C5B2D1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7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198"/>
    </mc:Choice>
    <mc:Fallback xmlns="">
      <p:transition spd="slow" advTm="151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061C9-F393-4DC1-E05E-7A905451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Camp Kanombe Capture Response: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C608C-7D89-754C-FF77-C365140DD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1189677" cy="5192468"/>
          </a:xfrm>
        </p:spPr>
        <p:txBody>
          <a:bodyPr>
            <a:normAutofit/>
          </a:bodyPr>
          <a:lstStyle/>
          <a:p>
            <a:pPr marL="457200"/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Officially, the military response was to FAR shelling of CND, Meridien Hotel, UN HQ and King Faisal Hospital. However, the RPA’s capture of Camp Kanombe led to different expressions of anger.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Interahamwe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1.) Disorganisation in eastern Kigali with theft beyond what was before.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2.) Attacking Mille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Collines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other parts of the City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3.) Kacyiru: More daring in attacking civilians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Important to note that much of the Interahamwe were called by the RTLM radio of the need to speed up the		 killings.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 troop morale collapses: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/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1.) 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Booh-Booh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writes of how UNAMIR saw the troop morale collapse after the fall of the military camp.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/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2.) FAR focus on consolidating their current holdings (specifically in the tactical important Camp 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Kimihurura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in other parts of the city but are moving civilians out.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/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see the difference between ‘civilian’ militias from the military establishment who within a few weeks			 would lose the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defacto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capital city of Gitarama.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23" name="Audio 22">
            <a:extLst>
              <a:ext uri="{FF2B5EF4-FFF2-40B4-BE49-F238E27FC236}">
                <a16:creationId xmlns:a16="http://schemas.microsoft.com/office/drawing/2014/main" id="{13E642A7-2B28-B0D1-88E4-FB4B389455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4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459"/>
    </mc:Choice>
    <mc:Fallback xmlns="">
      <p:transition spd="slow" advTm="142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p of a city&#10;&#10;Description automatically generated">
            <a:extLst>
              <a:ext uri="{FF2B5EF4-FFF2-40B4-BE49-F238E27FC236}">
                <a16:creationId xmlns:a16="http://schemas.microsoft.com/office/drawing/2014/main" id="{E4552EC5-1A85-69EB-AD69-F12D2D549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95548" y="-9708"/>
            <a:ext cx="10091107" cy="6867708"/>
          </a:xfrm>
        </p:spPr>
      </p:pic>
      <p:pic>
        <p:nvPicPr>
          <p:cNvPr id="14" name="Audio 13">
            <a:extLst>
              <a:ext uri="{FF2B5EF4-FFF2-40B4-BE49-F238E27FC236}">
                <a16:creationId xmlns:a16="http://schemas.microsoft.com/office/drawing/2014/main" id="{D4F89379-1D12-A69C-8823-A806DD7D46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3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71"/>
    </mc:Choice>
    <mc:Fallback xmlns="">
      <p:transition spd="slow" advTm="11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D7E6-4FD8-DB06-281A-A9D27F6F2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May 26-31: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57582-0470-E997-318E-A7C06B8D5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1353800" cy="5826369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Battalion is for the most part dissolved and brought into other CMFs.</a:t>
            </a:r>
          </a:p>
          <a:p>
            <a:pPr lvl="1"/>
            <a:r>
              <a:rPr lang="en-GB" dirty="0"/>
              <a:t>Most were either taken by Alpha, Bravo or independent such as Andrew Kagame’s company</a:t>
            </a:r>
          </a:p>
          <a:p>
            <a:r>
              <a:rPr lang="en-GB" dirty="0"/>
              <a:t>Securing of </a:t>
            </a:r>
            <a:r>
              <a:rPr lang="en-GB" dirty="0" err="1"/>
              <a:t>Gisozi</a:t>
            </a:r>
            <a:r>
              <a:rPr lang="en-GB" dirty="0"/>
              <a:t> and pockets of resistance at Mt Jali and battles in western Kacyiru</a:t>
            </a:r>
          </a:p>
          <a:p>
            <a:r>
              <a:rPr lang="en-GB" dirty="0"/>
              <a:t>Beginning to plan the rescue for St Paul &amp; St </a:t>
            </a:r>
            <a:r>
              <a:rPr lang="en-GB" dirty="0" err="1"/>
              <a:t>Famille</a:t>
            </a:r>
            <a:endParaRPr lang="en-GB" dirty="0"/>
          </a:p>
          <a:p>
            <a:r>
              <a:rPr lang="en-GB" dirty="0"/>
              <a:t>FAR’s only operational response was shelling RPA locations at the CND, Meridien Hotel, KFH and Amahoro Stadium. </a:t>
            </a:r>
          </a:p>
          <a:p>
            <a:pPr lvl="1"/>
            <a:r>
              <a:rPr lang="en-GB" dirty="0"/>
              <a:t>Vicious fighting at </a:t>
            </a:r>
            <a:r>
              <a:rPr lang="en-GB" dirty="0" err="1"/>
              <a:t>Kimihurura</a:t>
            </a:r>
            <a:r>
              <a:rPr lang="en-GB" dirty="0"/>
              <a:t> Circle continues</a:t>
            </a:r>
          </a:p>
          <a:p>
            <a:r>
              <a:rPr lang="en-GB" dirty="0"/>
              <a:t>Temporary cease-fire on 27</a:t>
            </a:r>
            <a:r>
              <a:rPr lang="en-GB" baseline="30000" dirty="0"/>
              <a:t>th</a:t>
            </a:r>
            <a:r>
              <a:rPr lang="en-GB" dirty="0"/>
              <a:t> May for a prisoner exchange </a:t>
            </a:r>
          </a:p>
          <a:p>
            <a:pPr lvl="1"/>
            <a:r>
              <a:rPr lang="en-GB" dirty="0"/>
              <a:t>Group of Neutral Military Observers (GOMN) join UNAMIR to talk to refugees at different sites (St Paul, St </a:t>
            </a:r>
            <a:r>
              <a:rPr lang="en-GB" dirty="0" err="1"/>
              <a:t>Famille</a:t>
            </a:r>
            <a:r>
              <a:rPr lang="en-GB" dirty="0"/>
              <a:t>, Mille </a:t>
            </a:r>
            <a:r>
              <a:rPr lang="en-GB" dirty="0" err="1"/>
              <a:t>Collines</a:t>
            </a:r>
            <a:r>
              <a:rPr lang="en-GB" dirty="0"/>
              <a:t>, etc) about were to be sent</a:t>
            </a:r>
          </a:p>
          <a:p>
            <a:pPr lvl="1"/>
            <a:r>
              <a:rPr lang="en-GB" dirty="0"/>
              <a:t>28</a:t>
            </a:r>
            <a:r>
              <a:rPr lang="en-GB" baseline="30000" dirty="0"/>
              <a:t>th</a:t>
            </a:r>
            <a:r>
              <a:rPr lang="en-GB" dirty="0"/>
              <a:t>: Trucks of refugees from Hotel Des Mille </a:t>
            </a:r>
            <a:r>
              <a:rPr lang="en-GB" dirty="0" err="1"/>
              <a:t>Colline</a:t>
            </a:r>
            <a:r>
              <a:rPr lang="en-GB" dirty="0"/>
              <a:t> leave for RPA territory</a:t>
            </a:r>
          </a:p>
          <a:p>
            <a:r>
              <a:rPr lang="en-GB" dirty="0"/>
              <a:t>Lt General </a:t>
            </a:r>
            <a:r>
              <a:rPr lang="en-GB" dirty="0" err="1"/>
              <a:t>Muhire’s</a:t>
            </a:r>
            <a:r>
              <a:rPr lang="en-GB" dirty="0"/>
              <a:t> 101</a:t>
            </a:r>
            <a:r>
              <a:rPr lang="en-GB" baseline="30000" dirty="0"/>
              <a:t>st</a:t>
            </a:r>
            <a:r>
              <a:rPr lang="en-GB" dirty="0"/>
              <a:t> CMF sends three companies to seize the </a:t>
            </a:r>
            <a:r>
              <a:rPr lang="en-GB" dirty="0" err="1"/>
              <a:t>Mugina</a:t>
            </a:r>
            <a:r>
              <a:rPr lang="en-GB" dirty="0"/>
              <a:t> to cut the FAR supply lines from the south</a:t>
            </a:r>
          </a:p>
          <a:p>
            <a:r>
              <a:rPr lang="en-GB" dirty="0"/>
              <a:t>30</a:t>
            </a:r>
            <a:r>
              <a:rPr lang="en-GB" baseline="30000" dirty="0"/>
              <a:t>th</a:t>
            </a:r>
            <a:r>
              <a:rPr lang="en-GB" dirty="0"/>
              <a:t>: </a:t>
            </a:r>
            <a:r>
              <a:rPr lang="en-GB" i="1" dirty="0"/>
              <a:t>Interahamwe </a:t>
            </a:r>
            <a:r>
              <a:rPr lang="en-GB" dirty="0"/>
              <a:t>leaders visit Kiyovu to promote genocidal killings</a:t>
            </a:r>
          </a:p>
          <a:p>
            <a:r>
              <a:rPr lang="en-GB" dirty="0"/>
              <a:t>31</a:t>
            </a:r>
            <a:r>
              <a:rPr lang="en-GB" baseline="30000" dirty="0"/>
              <a:t>st</a:t>
            </a:r>
            <a:r>
              <a:rPr lang="en-GB" dirty="0"/>
              <a:t>: Alpha CMF gains territory in </a:t>
            </a:r>
            <a:r>
              <a:rPr lang="en-GB" dirty="0" err="1"/>
              <a:t>Kimihurura</a:t>
            </a:r>
            <a:r>
              <a:rPr lang="en-GB" dirty="0"/>
              <a:t> in its encirclement tactic</a:t>
            </a:r>
          </a:p>
          <a:p>
            <a:pPr lvl="1"/>
            <a:r>
              <a:rPr lang="en-GB" dirty="0" err="1"/>
              <a:t>Capt</a:t>
            </a:r>
            <a:r>
              <a:rPr lang="en-GB" dirty="0"/>
              <a:t> </a:t>
            </a:r>
            <a:r>
              <a:rPr lang="en-GB" dirty="0" err="1"/>
              <a:t>Mbaye</a:t>
            </a:r>
            <a:r>
              <a:rPr lang="en-GB" dirty="0"/>
              <a:t> </a:t>
            </a:r>
            <a:r>
              <a:rPr lang="en-GB" dirty="0" err="1"/>
              <a:t>Diagne</a:t>
            </a:r>
            <a:r>
              <a:rPr lang="en-GB" dirty="0"/>
              <a:t> of Senegal dies by the Kigali Night Club on KN 7 RD  </a:t>
            </a:r>
          </a:p>
          <a:p>
            <a:pPr lvl="1"/>
            <a:endParaRPr lang="en-GB" dirty="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52F60C7B-F848-6D39-26C4-2CBFDF65D8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4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808"/>
    </mc:Choice>
    <mc:Fallback xmlns="">
      <p:transition spd="slow" advTm="125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p of a city&#10;&#10;Description automatically generated">
            <a:extLst>
              <a:ext uri="{FF2B5EF4-FFF2-40B4-BE49-F238E27FC236}">
                <a16:creationId xmlns:a16="http://schemas.microsoft.com/office/drawing/2014/main" id="{8F030086-ECD7-11BC-04D0-BB157B5BF0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17967" y="0"/>
            <a:ext cx="10124106" cy="6890166"/>
          </a:xfr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404FEE8F-260E-A5AA-62B6-48B07A1E44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6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86"/>
    </mc:Choice>
    <mc:Fallback xmlns="">
      <p:transition spd="slow" advTm="241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buildings in a city&#10;&#10;Description automatically generated with low confidence">
            <a:extLst>
              <a:ext uri="{FF2B5EF4-FFF2-40B4-BE49-F238E27FC236}">
                <a16:creationId xmlns:a16="http://schemas.microsoft.com/office/drawing/2014/main" id="{782031D4-D99C-6103-431B-F649B5F0F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202BD2-BDC6-3017-7BDD-A23D099A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AC36E3-C1C7-C5FD-B696-A2541CEE5842}"/>
              </a:ext>
            </a:extLst>
          </p:cNvPr>
          <p:cNvSpPr txBox="1"/>
          <p:nvPr/>
        </p:nvSpPr>
        <p:spPr>
          <a:xfrm>
            <a:off x="3530600" y="795924"/>
            <a:ext cx="521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Questions?</a:t>
            </a: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8A65B80A-2393-A8E5-9B06-DAD5F07FB4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4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38"/>
    </mc:Choice>
    <mc:Fallback xmlns="">
      <p:transition spd="slow" advTm="7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1282</Words>
  <Application>Microsoft Macintosh PowerPoint</Application>
  <PresentationFormat>Widescreen</PresentationFormat>
  <Paragraphs>102</Paragraphs>
  <Slides>15</Slides>
  <Notes>1</Notes>
  <HiddenSlides>0</HiddenSlides>
  <MMClips>15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Times New Roman</vt:lpstr>
      <vt:lpstr>Office Theme</vt:lpstr>
      <vt:lpstr>Campaign against Genocide War (May) </vt:lpstr>
      <vt:lpstr>Recap… </vt:lpstr>
      <vt:lpstr>May 1-4:</vt:lpstr>
      <vt:lpstr>PowerPoint Presentation</vt:lpstr>
      <vt:lpstr>May 5-11:</vt:lpstr>
      <vt:lpstr>PowerPoint Presentation</vt:lpstr>
      <vt:lpstr>May 12-18:</vt:lpstr>
      <vt:lpstr>PowerPoint Presentation</vt:lpstr>
      <vt:lpstr>May 19-25:</vt:lpstr>
      <vt:lpstr>Capture of Camp Kanombe</vt:lpstr>
      <vt:lpstr>Camp Kanombe Capture Response:</vt:lpstr>
      <vt:lpstr>PowerPoint Presentation</vt:lpstr>
      <vt:lpstr>May 26-31: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Campaign against Genocide War (May)</dc:title>
  <dc:creator>Jonathan Beloff</dc:creator>
  <cp:lastModifiedBy>Jonathan Beloff</cp:lastModifiedBy>
  <cp:revision>26</cp:revision>
  <dcterms:created xsi:type="dcterms:W3CDTF">2024-02-28T15:12:44Z</dcterms:created>
  <dcterms:modified xsi:type="dcterms:W3CDTF">2024-12-30T21:17:04Z</dcterms:modified>
</cp:coreProperties>
</file>